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7" r:id="rId2"/>
    <p:sldId id="261" r:id="rId3"/>
    <p:sldId id="260" r:id="rId4"/>
    <p:sldId id="282" r:id="rId5"/>
    <p:sldId id="272" r:id="rId6"/>
    <p:sldId id="286" r:id="rId7"/>
    <p:sldId id="262" r:id="rId8"/>
    <p:sldId id="263" r:id="rId9"/>
    <p:sldId id="288" r:id="rId10"/>
    <p:sldId id="277" r:id="rId11"/>
    <p:sldId id="258" r:id="rId12"/>
    <p:sldId id="275" r:id="rId13"/>
    <p:sldId id="276" r:id="rId14"/>
    <p:sldId id="266" r:id="rId15"/>
    <p:sldId id="264" r:id="rId16"/>
    <p:sldId id="273" r:id="rId17"/>
    <p:sldId id="274" r:id="rId18"/>
    <p:sldId id="278" r:id="rId19"/>
    <p:sldId id="279" r:id="rId20"/>
    <p:sldId id="280" r:id="rId21"/>
    <p:sldId id="281" r:id="rId22"/>
    <p:sldId id="283" r:id="rId23"/>
    <p:sldId id="284" r:id="rId24"/>
    <p:sldId id="289" r:id="rId25"/>
    <p:sldId id="259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0056" autoAdjust="0"/>
  </p:normalViewPr>
  <p:slideViewPr>
    <p:cSldViewPr snapToGrid="0">
      <p:cViewPr varScale="1">
        <p:scale>
          <a:sx n="106" d="100"/>
          <a:sy n="106" d="100"/>
        </p:scale>
        <p:origin x="-17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93316-9EAF-4A04-AD55-6F5E926C2D40}" type="datetimeFigureOut">
              <a:rPr lang="en-US" smtClean="0"/>
              <a:t>7/30/2013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5A9D2-0A31-4705-87FD-4955B92C4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415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542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Template shown true scale</a:t>
            </a:r>
          </a:p>
          <a:p>
            <a:r>
              <a:rPr lang="en-US" dirty="0" smtClean="0"/>
              <a:t>Dip and deviation are</a:t>
            </a:r>
            <a:r>
              <a:rPr lang="en-US" baseline="0" dirty="0" smtClean="0"/>
              <a:t> interpolated at 50m intervals.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883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880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3233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8766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555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Assumes</a:t>
            </a:r>
            <a:r>
              <a:rPr lang="en-US" baseline="0" dirty="0" smtClean="0"/>
              <a:t> cylindrical folding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4021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same two peaks are circled on the standard and compressed scales.</a:t>
            </a:r>
          </a:p>
          <a:p>
            <a:r>
              <a:rPr lang="en-US" baseline="0" dirty="0" smtClean="0"/>
              <a:t>Standard scale is about 1:2400 and compressed is about 1:24000.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187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187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187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18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TST as a 3D</a:t>
            </a:r>
            <a:r>
              <a:rPr lang="en-US" baseline="0" dirty="0" smtClean="0"/>
              <a:t> vector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7576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Only</a:t>
            </a:r>
            <a:r>
              <a:rPr lang="en-US" baseline="0" dirty="0" smtClean="0"/>
              <a:t> faults are modeled.  </a:t>
            </a:r>
          </a:p>
          <a:p>
            <a:r>
              <a:rPr lang="en-US" baseline="0" dirty="0" smtClean="0"/>
              <a:t>Self template.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187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Used only template log, correlation log, and deviation survey.  Dips are modeled.</a:t>
            </a:r>
          </a:p>
          <a:p>
            <a:r>
              <a:rPr lang="en-US" dirty="0" smtClean="0"/>
              <a:t>This model can be flipped</a:t>
            </a:r>
            <a:r>
              <a:rPr lang="en-US" baseline="0" dirty="0" smtClean="0"/>
              <a:t> horizontally and be just as accurate, therefore some geological knowledge of the area would be useful.</a:t>
            </a:r>
          </a:p>
          <a:p>
            <a:r>
              <a:rPr lang="en-US" baseline="0" dirty="0" smtClean="0"/>
              <a:t>There is likely a fault at the lower “syncline”.  It is easy to “connect the dots”, so again, prior knowledge is helpful.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187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Fault modeling--Used</a:t>
            </a:r>
            <a:r>
              <a:rPr lang="en-US" baseline="0" dirty="0" smtClean="0"/>
              <a:t> only dip, deviation survey, formation tops, and correlation log.</a:t>
            </a:r>
          </a:p>
          <a:p>
            <a:r>
              <a:rPr lang="en-US" baseline="0" dirty="0" smtClean="0"/>
              <a:t>Structure has been simplified—there are many more faults, one normal fault and one or two more </a:t>
            </a:r>
            <a:r>
              <a:rPr lang="en-US" baseline="0" smtClean="0"/>
              <a:t>reverse faults.</a:t>
            </a:r>
            <a:endParaRPr lang="en-US" baseline="0" dirty="0" smtClean="0"/>
          </a:p>
          <a:p>
            <a:r>
              <a:rPr lang="en-US" baseline="0" dirty="0" smtClean="0"/>
              <a:t>Faults are simply changes in TST, therefore the faults in a vector section will follow the alignment of the vectors.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187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28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TST as a vector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MT</a:t>
            </a:r>
            <a:r>
              <a:rPr lang="en-US" baseline="0" dirty="0" smtClean="0"/>
              <a:t> is projected onto the pole to dip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299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Represents vector length.  Sometimes</a:t>
            </a:r>
            <a:r>
              <a:rPr lang="en-US" baseline="0" dirty="0" smtClean="0"/>
              <a:t> called the </a:t>
            </a:r>
            <a:r>
              <a:rPr lang="en-US" baseline="0" dirty="0" err="1" smtClean="0"/>
              <a:t>Setchell</a:t>
            </a:r>
            <a:r>
              <a:rPr lang="en-US" baseline="0" dirty="0" smtClean="0"/>
              <a:t> equation.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168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TST as a vector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299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66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Borehole log reversed for</a:t>
            </a:r>
            <a:r>
              <a:rPr lang="en-US" baseline="0" dirty="0" smtClean="0"/>
              <a:t> clarity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9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TST in the well is cumulative and starting at an arbitrary point.</a:t>
            </a:r>
          </a:p>
          <a:p>
            <a:r>
              <a:rPr lang="en-US" baseline="0" dirty="0" smtClean="0"/>
              <a:t>A common top is found, and then the template points are shifted to match the TST in the well.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18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The effective ample rate in template is about 4x the well.  This relates to about 15 degrees dip.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5A9D2-0A31-4705-87FD-4955B92C427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18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8290-E8E1-FA4A-8E54-862666C14FE4}" type="datetimeFigureOut">
              <a:rPr lang="en-US" smtClean="0"/>
              <a:t>7/30/2013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EF03-1751-3F4D-BC4E-17A653A39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8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8290-E8E1-FA4A-8E54-862666C14FE4}" type="datetimeFigureOut">
              <a:rPr lang="en-US" smtClean="0"/>
              <a:t>7/30/2013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EF03-1751-3F4D-BC4E-17A653A39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195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8290-E8E1-FA4A-8E54-862666C14FE4}" type="datetimeFigureOut">
              <a:rPr lang="en-US" smtClean="0"/>
              <a:t>7/30/2013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EF03-1751-3F4D-BC4E-17A653A39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1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8290-E8E1-FA4A-8E54-862666C14FE4}" type="datetimeFigureOut">
              <a:rPr lang="en-US" smtClean="0"/>
              <a:t>7/30/2013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EF03-1751-3F4D-BC4E-17A653A39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176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8290-E8E1-FA4A-8E54-862666C14FE4}" type="datetimeFigureOut">
              <a:rPr lang="en-US" smtClean="0"/>
              <a:t>7/30/2013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EF03-1751-3F4D-BC4E-17A653A39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09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8290-E8E1-FA4A-8E54-862666C14FE4}" type="datetimeFigureOut">
              <a:rPr lang="en-US" smtClean="0"/>
              <a:t>7/30/2013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EF03-1751-3F4D-BC4E-17A653A39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073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8290-E8E1-FA4A-8E54-862666C14FE4}" type="datetimeFigureOut">
              <a:rPr lang="en-US" smtClean="0"/>
              <a:t>7/30/2013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EF03-1751-3F4D-BC4E-17A653A39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903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8290-E8E1-FA4A-8E54-862666C14FE4}" type="datetimeFigureOut">
              <a:rPr lang="en-US" smtClean="0"/>
              <a:t>7/30/2013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EF03-1751-3F4D-BC4E-17A653A39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04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8290-E8E1-FA4A-8E54-862666C14FE4}" type="datetimeFigureOut">
              <a:rPr lang="en-US" smtClean="0"/>
              <a:t>7/30/2013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EF03-1751-3F4D-BC4E-17A653A39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9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8290-E8E1-FA4A-8E54-862666C14FE4}" type="datetimeFigureOut">
              <a:rPr lang="en-US" smtClean="0"/>
              <a:t>7/30/2013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EF03-1751-3F4D-BC4E-17A653A39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896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38290-E8E1-FA4A-8E54-862666C14FE4}" type="datetimeFigureOut">
              <a:rPr lang="en-US" smtClean="0"/>
              <a:t>7/30/2013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7EF03-1751-3F4D-BC4E-17A653A39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444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38290-E8E1-FA4A-8E54-862666C14FE4}" type="datetimeFigureOut">
              <a:rPr lang="en-US" smtClean="0"/>
              <a:t>7/30/2013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7EF03-1751-3F4D-BC4E-17A653A39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276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emf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4.wmf"/><Relationship Id="rId4" Type="http://schemas.openxmlformats.org/officeDocument/2006/relationships/image" Target="../media/image1.png"/><Relationship Id="rId9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4" y="2066325"/>
            <a:ext cx="8333947" cy="70708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Geosteering Using True Stratigraphic Thickness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54" y="3842259"/>
            <a:ext cx="8333946" cy="1079469"/>
          </a:xfrm>
        </p:spPr>
        <p:txBody>
          <a:bodyPr>
            <a:normAutofit fontScale="47500" lnSpcReduction="20000"/>
          </a:bodyPr>
          <a:lstStyle/>
          <a:p>
            <a:r>
              <a:rPr lang="en-US" sz="8400" dirty="0"/>
              <a:t>Charles R. </a:t>
            </a:r>
            <a:r>
              <a:rPr lang="en-US" sz="8400" dirty="0" smtClean="0"/>
              <a:t>Berg, </a:t>
            </a:r>
            <a:r>
              <a:rPr lang="en-US" sz="8400" dirty="0" err="1"/>
              <a:t>ResDip</a:t>
            </a:r>
            <a:r>
              <a:rPr lang="en-US" sz="8400" dirty="0"/>
              <a:t> Systems, and Andrew C. Newson, Moose Oils, Inc.</a:t>
            </a:r>
            <a:endParaRPr lang="en-US" dirty="0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15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34" name="Picture 18" descr="E:\My Documents\RDA\geosteering\Geosteering Paper\Bakken\sample rate pictures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824" y="2828100"/>
            <a:ext cx="3508449" cy="205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5" name="Picture 19" descr="E:\My Documents\RDA\geosteering\Geosteering Paper\Bakken\sample rate pictures\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823" y="4798510"/>
            <a:ext cx="3508450" cy="2059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6" name="Picture 20" descr="E:\My Documents\RDA\geosteering\Geosteering Paper\Bakken\sample rate pictures\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63" y="880235"/>
            <a:ext cx="771141" cy="194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8" name="Picture 22" descr="E:\My Documents\RDA\geosteering\Geosteering Paper\Bakken\sample rate pictures\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634" y="5086369"/>
            <a:ext cx="684470" cy="173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0" y="0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39" name="Picture 23" descr="E:\My Documents\RDA\geosteering\Geosteering Paper\Bakken\sample rate pictures\5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421" y="3197969"/>
            <a:ext cx="647417" cy="1657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3" y="-2"/>
            <a:ext cx="7353559" cy="974957"/>
          </a:xfrm>
        </p:spPr>
        <p:txBody>
          <a:bodyPr>
            <a:normAutofit/>
          </a:bodyPr>
          <a:lstStyle/>
          <a:p>
            <a:r>
              <a:rPr lang="en-US" b="1" dirty="0" smtClean="0"/>
              <a:t>Relative Sample Rate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824" y="825580"/>
            <a:ext cx="3508449" cy="2057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01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95" y="1487348"/>
            <a:ext cx="8320106" cy="538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09853" y="5742638"/>
            <a:ext cx="118227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Template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6182957" y="4509701"/>
            <a:ext cx="158318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Model</a:t>
            </a:r>
            <a:endParaRPr lang="en-US" sz="2000" dirty="0"/>
          </a:p>
        </p:txBody>
      </p:sp>
      <p:sp>
        <p:nvSpPr>
          <p:cNvPr id="11" name="Freeform 10"/>
          <p:cNvSpPr/>
          <p:nvPr/>
        </p:nvSpPr>
        <p:spPr>
          <a:xfrm>
            <a:off x="2086792" y="1722461"/>
            <a:ext cx="5764189" cy="1597002"/>
          </a:xfrm>
          <a:custGeom>
            <a:avLst/>
            <a:gdLst>
              <a:gd name="connsiteX0" fmla="*/ 2792 w 5423205"/>
              <a:gd name="connsiteY0" fmla="*/ 0 h 1498861"/>
              <a:gd name="connsiteX1" fmla="*/ 2792 w 5423205"/>
              <a:gd name="connsiteY1" fmla="*/ 273377 h 1498861"/>
              <a:gd name="connsiteX2" fmla="*/ 2792 w 5423205"/>
              <a:gd name="connsiteY2" fmla="*/ 546754 h 1498861"/>
              <a:gd name="connsiteX3" fmla="*/ 40499 w 5423205"/>
              <a:gd name="connsiteY3" fmla="*/ 820132 h 1498861"/>
              <a:gd name="connsiteX4" fmla="*/ 153621 w 5423205"/>
              <a:gd name="connsiteY4" fmla="*/ 1074655 h 1498861"/>
              <a:gd name="connsiteX5" fmla="*/ 332730 w 5423205"/>
              <a:gd name="connsiteY5" fmla="*/ 1272618 h 1498861"/>
              <a:gd name="connsiteX6" fmla="*/ 558974 w 5423205"/>
              <a:gd name="connsiteY6" fmla="*/ 1414020 h 1498861"/>
              <a:gd name="connsiteX7" fmla="*/ 832351 w 5423205"/>
              <a:gd name="connsiteY7" fmla="*/ 1480008 h 1498861"/>
              <a:gd name="connsiteX8" fmla="*/ 1086875 w 5423205"/>
              <a:gd name="connsiteY8" fmla="*/ 1498861 h 1498861"/>
              <a:gd name="connsiteX9" fmla="*/ 5423205 w 5423205"/>
              <a:gd name="connsiteY9" fmla="*/ 1498861 h 1498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23205" h="1498861">
                <a:moveTo>
                  <a:pt x="2792" y="0"/>
                </a:moveTo>
                <a:lnTo>
                  <a:pt x="2792" y="273377"/>
                </a:lnTo>
                <a:cubicBezTo>
                  <a:pt x="2792" y="364503"/>
                  <a:pt x="-3492" y="455628"/>
                  <a:pt x="2792" y="546754"/>
                </a:cubicBezTo>
                <a:cubicBezTo>
                  <a:pt x="9076" y="637880"/>
                  <a:pt x="15361" y="732149"/>
                  <a:pt x="40499" y="820132"/>
                </a:cubicBezTo>
                <a:cubicBezTo>
                  <a:pt x="65637" y="908115"/>
                  <a:pt x="104916" y="999241"/>
                  <a:pt x="153621" y="1074655"/>
                </a:cubicBezTo>
                <a:cubicBezTo>
                  <a:pt x="202326" y="1150069"/>
                  <a:pt x="265171" y="1216057"/>
                  <a:pt x="332730" y="1272618"/>
                </a:cubicBezTo>
                <a:cubicBezTo>
                  <a:pt x="400289" y="1329179"/>
                  <a:pt x="475704" y="1379455"/>
                  <a:pt x="558974" y="1414020"/>
                </a:cubicBezTo>
                <a:cubicBezTo>
                  <a:pt x="642244" y="1448585"/>
                  <a:pt x="744368" y="1465868"/>
                  <a:pt x="832351" y="1480008"/>
                </a:cubicBezTo>
                <a:cubicBezTo>
                  <a:pt x="920334" y="1494148"/>
                  <a:pt x="1086875" y="1498861"/>
                  <a:pt x="1086875" y="1498861"/>
                </a:cubicBezTo>
                <a:lnTo>
                  <a:pt x="5423205" y="1498861"/>
                </a:lnTo>
              </a:path>
            </a:pathLst>
          </a:cu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4" y="0"/>
            <a:ext cx="8333947" cy="824283"/>
          </a:xfrm>
        </p:spPr>
        <p:txBody>
          <a:bodyPr>
            <a:normAutofit/>
          </a:bodyPr>
          <a:lstStyle/>
          <a:p>
            <a:r>
              <a:rPr lang="en-US" b="1" dirty="0" smtClean="0"/>
              <a:t>Anticline Forward Model</a:t>
            </a:r>
            <a:endParaRPr lang="en-US" dirty="0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262280" y="675265"/>
            <a:ext cx="7881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green horizon is a gridded model of a cylindrical fold.</a:t>
            </a:r>
          </a:p>
          <a:p>
            <a:r>
              <a:rPr lang="en-US" sz="2400" dirty="0" smtClean="0"/>
              <a:t>The log pattern generated is called “reflection” or “mirroring”.</a:t>
            </a:r>
          </a:p>
        </p:txBody>
      </p:sp>
    </p:spTree>
    <p:extLst>
      <p:ext uri="{BB962C8B-B14F-4D97-AF65-F5344CB8AC3E}">
        <p14:creationId xmlns:p14="http://schemas.microsoft.com/office/powerpoint/2010/main" val="338468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3" y="-176932"/>
            <a:ext cx="8333947" cy="1151888"/>
          </a:xfrm>
        </p:spPr>
        <p:txBody>
          <a:bodyPr>
            <a:normAutofit/>
          </a:bodyPr>
          <a:lstStyle/>
          <a:p>
            <a:r>
              <a:rPr lang="en-US" b="1" dirty="0" smtClean="0"/>
              <a:t>Faulted Model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35618" y="5662619"/>
            <a:ext cx="1147430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Template</a:t>
            </a:r>
            <a:endParaRPr lang="en-US" sz="20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810054" y="1492743"/>
            <a:ext cx="8278476" cy="5281863"/>
            <a:chOff x="810054" y="1492743"/>
            <a:chExt cx="8278476" cy="5281863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54" y="1492743"/>
              <a:ext cx="8278476" cy="5281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6063789" y="4427211"/>
              <a:ext cx="1706526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Model</a:t>
              </a:r>
              <a:endParaRPr lang="en-US" sz="2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31228" y="2084194"/>
              <a:ext cx="70038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Fault</a:t>
              </a:r>
              <a:endParaRPr lang="en-US" sz="2000" dirty="0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4981177" y="2387603"/>
              <a:ext cx="171848" cy="503235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4431927" y="3259060"/>
              <a:ext cx="70038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Fault</a:t>
              </a:r>
              <a:endParaRPr lang="en-US" sz="2000" dirty="0"/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5083969" y="3507581"/>
              <a:ext cx="96687" cy="163695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Freeform 16"/>
            <p:cNvSpPr/>
            <p:nvPr/>
          </p:nvSpPr>
          <p:spPr>
            <a:xfrm>
              <a:off x="2074126" y="1696009"/>
              <a:ext cx="5696189" cy="1556313"/>
            </a:xfrm>
            <a:custGeom>
              <a:avLst/>
              <a:gdLst>
                <a:gd name="connsiteX0" fmla="*/ 2792 w 5423205"/>
                <a:gd name="connsiteY0" fmla="*/ 0 h 1498861"/>
                <a:gd name="connsiteX1" fmla="*/ 2792 w 5423205"/>
                <a:gd name="connsiteY1" fmla="*/ 273377 h 1498861"/>
                <a:gd name="connsiteX2" fmla="*/ 2792 w 5423205"/>
                <a:gd name="connsiteY2" fmla="*/ 546754 h 1498861"/>
                <a:gd name="connsiteX3" fmla="*/ 40499 w 5423205"/>
                <a:gd name="connsiteY3" fmla="*/ 820132 h 1498861"/>
                <a:gd name="connsiteX4" fmla="*/ 153621 w 5423205"/>
                <a:gd name="connsiteY4" fmla="*/ 1074655 h 1498861"/>
                <a:gd name="connsiteX5" fmla="*/ 332730 w 5423205"/>
                <a:gd name="connsiteY5" fmla="*/ 1272618 h 1498861"/>
                <a:gd name="connsiteX6" fmla="*/ 558974 w 5423205"/>
                <a:gd name="connsiteY6" fmla="*/ 1414020 h 1498861"/>
                <a:gd name="connsiteX7" fmla="*/ 832351 w 5423205"/>
                <a:gd name="connsiteY7" fmla="*/ 1480008 h 1498861"/>
                <a:gd name="connsiteX8" fmla="*/ 1086875 w 5423205"/>
                <a:gd name="connsiteY8" fmla="*/ 1498861 h 1498861"/>
                <a:gd name="connsiteX9" fmla="*/ 5423205 w 5423205"/>
                <a:gd name="connsiteY9" fmla="*/ 1498861 h 1498861"/>
                <a:gd name="connsiteX0" fmla="*/ 1529 w 5421942"/>
                <a:gd name="connsiteY0" fmla="*/ 0 h 1498861"/>
                <a:gd name="connsiteX1" fmla="*/ 1529 w 5421942"/>
                <a:gd name="connsiteY1" fmla="*/ 273377 h 1498861"/>
                <a:gd name="connsiteX2" fmla="*/ 1529 w 5421942"/>
                <a:gd name="connsiteY2" fmla="*/ 546754 h 1498861"/>
                <a:gd name="connsiteX3" fmla="*/ 22170 w 5421942"/>
                <a:gd name="connsiteY3" fmla="*/ 811499 h 1498861"/>
                <a:gd name="connsiteX4" fmla="*/ 152358 w 5421942"/>
                <a:gd name="connsiteY4" fmla="*/ 1074655 h 1498861"/>
                <a:gd name="connsiteX5" fmla="*/ 331467 w 5421942"/>
                <a:gd name="connsiteY5" fmla="*/ 1272618 h 1498861"/>
                <a:gd name="connsiteX6" fmla="*/ 557711 w 5421942"/>
                <a:gd name="connsiteY6" fmla="*/ 1414020 h 1498861"/>
                <a:gd name="connsiteX7" fmla="*/ 831088 w 5421942"/>
                <a:gd name="connsiteY7" fmla="*/ 1480008 h 1498861"/>
                <a:gd name="connsiteX8" fmla="*/ 1085612 w 5421942"/>
                <a:gd name="connsiteY8" fmla="*/ 1498861 h 1498861"/>
                <a:gd name="connsiteX9" fmla="*/ 5421942 w 5421942"/>
                <a:gd name="connsiteY9" fmla="*/ 1498861 h 1498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421942" h="1498861">
                  <a:moveTo>
                    <a:pt x="1529" y="0"/>
                  </a:moveTo>
                  <a:lnTo>
                    <a:pt x="1529" y="273377"/>
                  </a:lnTo>
                  <a:cubicBezTo>
                    <a:pt x="1529" y="364503"/>
                    <a:pt x="-1911" y="457067"/>
                    <a:pt x="1529" y="546754"/>
                  </a:cubicBezTo>
                  <a:cubicBezTo>
                    <a:pt x="4969" y="636441"/>
                    <a:pt x="-2968" y="723516"/>
                    <a:pt x="22170" y="811499"/>
                  </a:cubicBezTo>
                  <a:cubicBezTo>
                    <a:pt x="47308" y="899482"/>
                    <a:pt x="100809" y="997802"/>
                    <a:pt x="152358" y="1074655"/>
                  </a:cubicBezTo>
                  <a:cubicBezTo>
                    <a:pt x="203907" y="1151508"/>
                    <a:pt x="263908" y="1216057"/>
                    <a:pt x="331467" y="1272618"/>
                  </a:cubicBezTo>
                  <a:cubicBezTo>
                    <a:pt x="399026" y="1329179"/>
                    <a:pt x="474441" y="1379455"/>
                    <a:pt x="557711" y="1414020"/>
                  </a:cubicBezTo>
                  <a:cubicBezTo>
                    <a:pt x="640981" y="1448585"/>
                    <a:pt x="743105" y="1465868"/>
                    <a:pt x="831088" y="1480008"/>
                  </a:cubicBezTo>
                  <a:cubicBezTo>
                    <a:pt x="919071" y="1494148"/>
                    <a:pt x="1085612" y="1498861"/>
                    <a:pt x="1085612" y="1498861"/>
                  </a:cubicBezTo>
                  <a:lnTo>
                    <a:pt x="5421942" y="1498861"/>
                  </a:lnTo>
                </a:path>
              </a:pathLst>
            </a:custGeom>
            <a:noFill/>
            <a:ln w="254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262280" y="675265"/>
            <a:ext cx="7881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fault is at 3900m.</a:t>
            </a:r>
          </a:p>
          <a:p>
            <a:r>
              <a:rPr lang="en-US" sz="2400" dirty="0" smtClean="0"/>
              <a:t>The missing section of 25m is subtracted from TST values.</a:t>
            </a:r>
          </a:p>
        </p:txBody>
      </p:sp>
    </p:spTree>
    <p:extLst>
      <p:ext uri="{BB962C8B-B14F-4D97-AF65-F5344CB8AC3E}">
        <p14:creationId xmlns:p14="http://schemas.microsoft.com/office/powerpoint/2010/main" val="333744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3" y="-176932"/>
            <a:ext cx="8333947" cy="1151888"/>
          </a:xfrm>
        </p:spPr>
        <p:txBody>
          <a:bodyPr>
            <a:normAutofit/>
          </a:bodyPr>
          <a:lstStyle/>
          <a:p>
            <a:r>
              <a:rPr lang="en-US" b="1" dirty="0" smtClean="0"/>
              <a:t>Faulted Model with all Horizons</a:t>
            </a:r>
            <a:endParaRPr lang="en-US" dirty="0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52" y="1184355"/>
            <a:ext cx="8333947" cy="446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547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1029" y="1662"/>
            <a:ext cx="8333947" cy="1151888"/>
          </a:xfrm>
        </p:spPr>
        <p:txBody>
          <a:bodyPr>
            <a:normAutofit/>
          </a:bodyPr>
          <a:lstStyle/>
          <a:p>
            <a:r>
              <a:rPr lang="en-US" b="1" dirty="0" smtClean="0"/>
              <a:t>Map for Standard Section</a:t>
            </a:r>
            <a:r>
              <a:rPr lang="en-US" b="1" dirty="0"/>
              <a:t> </a:t>
            </a:r>
            <a:r>
              <a:rPr lang="en-US" b="1" dirty="0" smtClean="0"/>
              <a:t>Types</a:t>
            </a:r>
            <a:endParaRPr lang="en-US" dirty="0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1214191" y="1122319"/>
            <a:ext cx="7876037" cy="4746580"/>
            <a:chOff x="1214191" y="1122319"/>
            <a:chExt cx="7876037" cy="4746580"/>
          </a:xfrm>
        </p:grpSpPr>
        <p:sp>
          <p:nvSpPr>
            <p:cNvPr id="3" name="TextBox 2"/>
            <p:cNvSpPr txBox="1"/>
            <p:nvPr/>
          </p:nvSpPr>
          <p:spPr>
            <a:xfrm>
              <a:off x="1484028" y="1122319"/>
              <a:ext cx="712746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Departure and displacement on a borehole survey.</a:t>
              </a:r>
            </a:p>
            <a:p>
              <a:r>
                <a:rPr lang="en-US" sz="2400" dirty="0" smtClean="0"/>
                <a:t>These two variables are used to create vertical sections </a:t>
              </a:r>
            </a:p>
            <a:p>
              <a:r>
                <a:rPr lang="en-US" sz="2400" dirty="0" smtClean="0"/>
                <a:t>and curtain sections, respectively.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576454" y="4788918"/>
              <a:ext cx="9821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Surface </a:t>
              </a:r>
            </a:p>
            <a:p>
              <a:r>
                <a:rPr lang="en-US" dirty="0" smtClean="0"/>
                <a:t>Location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646307" y="2743970"/>
              <a:ext cx="144392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Bottom-Hole </a:t>
              </a:r>
            </a:p>
            <a:p>
              <a:r>
                <a:rPr lang="en-US" dirty="0" smtClean="0"/>
                <a:t>Location</a:t>
              </a:r>
              <a:endParaRPr lang="en-US" dirty="0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3363867" y="3022978"/>
              <a:ext cx="4275352" cy="1890657"/>
              <a:chOff x="2651760" y="2624328"/>
              <a:chExt cx="4275352" cy="1890657"/>
            </a:xfrm>
          </p:grpSpPr>
          <p:sp>
            <p:nvSpPr>
              <p:cNvPr id="6" name="Freeform 5"/>
              <p:cNvSpPr/>
              <p:nvPr/>
            </p:nvSpPr>
            <p:spPr>
              <a:xfrm>
                <a:off x="2718231" y="2668486"/>
                <a:ext cx="4155093" cy="1759996"/>
              </a:xfrm>
              <a:custGeom>
                <a:avLst/>
                <a:gdLst>
                  <a:gd name="connsiteX0" fmla="*/ 0 w 6472052"/>
                  <a:gd name="connsiteY0" fmla="*/ 2085514 h 2085514"/>
                  <a:gd name="connsiteX1" fmla="*/ 285008 w 6472052"/>
                  <a:gd name="connsiteY1" fmla="*/ 1254241 h 2085514"/>
                  <a:gd name="connsiteX2" fmla="*/ 736270 w 6472052"/>
                  <a:gd name="connsiteY2" fmla="*/ 601098 h 2085514"/>
                  <a:gd name="connsiteX3" fmla="*/ 1508166 w 6472052"/>
                  <a:gd name="connsiteY3" fmla="*/ 149836 h 2085514"/>
                  <a:gd name="connsiteX4" fmla="*/ 2612571 w 6472052"/>
                  <a:gd name="connsiteY4" fmla="*/ 7332 h 2085514"/>
                  <a:gd name="connsiteX5" fmla="*/ 3788228 w 6472052"/>
                  <a:gd name="connsiteY5" fmla="*/ 19207 h 2085514"/>
                  <a:gd name="connsiteX6" fmla="*/ 6472052 w 6472052"/>
                  <a:gd name="connsiteY6" fmla="*/ 54833 h 2085514"/>
                  <a:gd name="connsiteX0" fmla="*/ 0 w 6472052"/>
                  <a:gd name="connsiteY0" fmla="*/ 2088738 h 2088738"/>
                  <a:gd name="connsiteX1" fmla="*/ 285008 w 6472052"/>
                  <a:gd name="connsiteY1" fmla="*/ 1257465 h 2088738"/>
                  <a:gd name="connsiteX2" fmla="*/ 736270 w 6472052"/>
                  <a:gd name="connsiteY2" fmla="*/ 604322 h 2088738"/>
                  <a:gd name="connsiteX3" fmla="*/ 1508166 w 6472052"/>
                  <a:gd name="connsiteY3" fmla="*/ 153060 h 2088738"/>
                  <a:gd name="connsiteX4" fmla="*/ 2612571 w 6472052"/>
                  <a:gd name="connsiteY4" fmla="*/ 10556 h 2088738"/>
                  <a:gd name="connsiteX5" fmla="*/ 3788228 w 6472052"/>
                  <a:gd name="connsiteY5" fmla="*/ 10556 h 2088738"/>
                  <a:gd name="connsiteX6" fmla="*/ 6472052 w 6472052"/>
                  <a:gd name="connsiteY6" fmla="*/ 58057 h 2088738"/>
                  <a:gd name="connsiteX0" fmla="*/ 0 w 6519553"/>
                  <a:gd name="connsiteY0" fmla="*/ 2101933 h 2101933"/>
                  <a:gd name="connsiteX1" fmla="*/ 285008 w 6519553"/>
                  <a:gd name="connsiteY1" fmla="*/ 1270660 h 2101933"/>
                  <a:gd name="connsiteX2" fmla="*/ 736270 w 6519553"/>
                  <a:gd name="connsiteY2" fmla="*/ 617517 h 2101933"/>
                  <a:gd name="connsiteX3" fmla="*/ 1508166 w 6519553"/>
                  <a:gd name="connsiteY3" fmla="*/ 166255 h 2101933"/>
                  <a:gd name="connsiteX4" fmla="*/ 2612571 w 6519553"/>
                  <a:gd name="connsiteY4" fmla="*/ 23751 h 2101933"/>
                  <a:gd name="connsiteX5" fmla="*/ 3788228 w 6519553"/>
                  <a:gd name="connsiteY5" fmla="*/ 23751 h 2101933"/>
                  <a:gd name="connsiteX6" fmla="*/ 6519553 w 6519553"/>
                  <a:gd name="connsiteY6" fmla="*/ 0 h 2101933"/>
                  <a:gd name="connsiteX0" fmla="*/ 0 w 6567054"/>
                  <a:gd name="connsiteY0" fmla="*/ 2090186 h 2090186"/>
                  <a:gd name="connsiteX1" fmla="*/ 285008 w 6567054"/>
                  <a:gd name="connsiteY1" fmla="*/ 1258913 h 2090186"/>
                  <a:gd name="connsiteX2" fmla="*/ 736270 w 6567054"/>
                  <a:gd name="connsiteY2" fmla="*/ 605770 h 2090186"/>
                  <a:gd name="connsiteX3" fmla="*/ 1508166 w 6567054"/>
                  <a:gd name="connsiteY3" fmla="*/ 154508 h 2090186"/>
                  <a:gd name="connsiteX4" fmla="*/ 2612571 w 6567054"/>
                  <a:gd name="connsiteY4" fmla="*/ 12004 h 2090186"/>
                  <a:gd name="connsiteX5" fmla="*/ 3788228 w 6567054"/>
                  <a:gd name="connsiteY5" fmla="*/ 12004 h 2090186"/>
                  <a:gd name="connsiteX6" fmla="*/ 6567054 w 6567054"/>
                  <a:gd name="connsiteY6" fmla="*/ 47629 h 2090186"/>
                  <a:gd name="connsiteX0" fmla="*/ 0 w 6555179"/>
                  <a:gd name="connsiteY0" fmla="*/ 2089192 h 2089192"/>
                  <a:gd name="connsiteX1" fmla="*/ 285008 w 6555179"/>
                  <a:gd name="connsiteY1" fmla="*/ 1257919 h 2089192"/>
                  <a:gd name="connsiteX2" fmla="*/ 736270 w 6555179"/>
                  <a:gd name="connsiteY2" fmla="*/ 604776 h 2089192"/>
                  <a:gd name="connsiteX3" fmla="*/ 1508166 w 6555179"/>
                  <a:gd name="connsiteY3" fmla="*/ 153514 h 2089192"/>
                  <a:gd name="connsiteX4" fmla="*/ 2612571 w 6555179"/>
                  <a:gd name="connsiteY4" fmla="*/ 11010 h 2089192"/>
                  <a:gd name="connsiteX5" fmla="*/ 3788228 w 6555179"/>
                  <a:gd name="connsiteY5" fmla="*/ 11010 h 2089192"/>
                  <a:gd name="connsiteX6" fmla="*/ 6555179 w 6555179"/>
                  <a:gd name="connsiteY6" fmla="*/ 22884 h 2089192"/>
                  <a:gd name="connsiteX0" fmla="*/ 0 w 6555179"/>
                  <a:gd name="connsiteY0" fmla="*/ 2088698 h 2088698"/>
                  <a:gd name="connsiteX1" fmla="*/ 285008 w 6555179"/>
                  <a:gd name="connsiteY1" fmla="*/ 1257425 h 2088698"/>
                  <a:gd name="connsiteX2" fmla="*/ 736270 w 6555179"/>
                  <a:gd name="connsiteY2" fmla="*/ 604282 h 2088698"/>
                  <a:gd name="connsiteX3" fmla="*/ 1508166 w 6555179"/>
                  <a:gd name="connsiteY3" fmla="*/ 153020 h 2088698"/>
                  <a:gd name="connsiteX4" fmla="*/ 2612571 w 6555179"/>
                  <a:gd name="connsiteY4" fmla="*/ 10516 h 2088698"/>
                  <a:gd name="connsiteX5" fmla="*/ 3788228 w 6555179"/>
                  <a:gd name="connsiteY5" fmla="*/ 10516 h 2088698"/>
                  <a:gd name="connsiteX6" fmla="*/ 6555179 w 6555179"/>
                  <a:gd name="connsiteY6" fmla="*/ 0 h 2088698"/>
                  <a:gd name="connsiteX0" fmla="*/ 0 w 6555179"/>
                  <a:gd name="connsiteY0" fmla="*/ 2100572 h 2100572"/>
                  <a:gd name="connsiteX1" fmla="*/ 285008 w 6555179"/>
                  <a:gd name="connsiteY1" fmla="*/ 1269299 h 2100572"/>
                  <a:gd name="connsiteX2" fmla="*/ 736270 w 6555179"/>
                  <a:gd name="connsiteY2" fmla="*/ 616156 h 2100572"/>
                  <a:gd name="connsiteX3" fmla="*/ 1508166 w 6555179"/>
                  <a:gd name="connsiteY3" fmla="*/ 164894 h 2100572"/>
                  <a:gd name="connsiteX4" fmla="*/ 2612571 w 6555179"/>
                  <a:gd name="connsiteY4" fmla="*/ 22390 h 2100572"/>
                  <a:gd name="connsiteX5" fmla="*/ 3800104 w 6555179"/>
                  <a:gd name="connsiteY5" fmla="*/ 0 h 2100572"/>
                  <a:gd name="connsiteX6" fmla="*/ 6555179 w 6555179"/>
                  <a:gd name="connsiteY6" fmla="*/ 11874 h 210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5179" h="2100572">
                    <a:moveTo>
                      <a:pt x="0" y="2100572"/>
                    </a:moveTo>
                    <a:cubicBezTo>
                      <a:pt x="81148" y="1808636"/>
                      <a:pt x="162296" y="1516701"/>
                      <a:pt x="285008" y="1269299"/>
                    </a:cubicBezTo>
                    <a:cubicBezTo>
                      <a:pt x="407720" y="1021897"/>
                      <a:pt x="532410" y="800223"/>
                      <a:pt x="736270" y="616156"/>
                    </a:cubicBezTo>
                    <a:cubicBezTo>
                      <a:pt x="940130" y="432089"/>
                      <a:pt x="1195449" y="263855"/>
                      <a:pt x="1508166" y="164894"/>
                    </a:cubicBezTo>
                    <a:cubicBezTo>
                      <a:pt x="1820883" y="65933"/>
                      <a:pt x="2230581" y="49872"/>
                      <a:pt x="2612571" y="22390"/>
                    </a:cubicBezTo>
                    <a:cubicBezTo>
                      <a:pt x="2994561" y="-5092"/>
                      <a:pt x="3143003" y="1753"/>
                      <a:pt x="3800104" y="0"/>
                    </a:cubicBezTo>
                    <a:lnTo>
                      <a:pt x="6555179" y="11874"/>
                    </a:lnTo>
                  </a:path>
                </a:pathLst>
              </a:custGeom>
              <a:noFill/>
              <a:ln w="5715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" name="Straight Connector 10"/>
              <p:cNvCxnSpPr>
                <a:stCxn id="26" idx="6"/>
              </p:cNvCxnSpPr>
              <p:nvPr/>
            </p:nvCxnSpPr>
            <p:spPr>
              <a:xfrm flipV="1">
                <a:off x="2759337" y="2692023"/>
                <a:ext cx="4121352" cy="176917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Oval 23"/>
              <p:cNvSpPr/>
              <p:nvPr/>
            </p:nvSpPr>
            <p:spPr>
              <a:xfrm>
                <a:off x="6819535" y="2624328"/>
                <a:ext cx="107577" cy="107577"/>
              </a:xfrm>
              <a:prstGeom prst="ellipse">
                <a:avLst/>
              </a:prstGeom>
              <a:solidFill>
                <a:schemeClr val="tx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2907792" y="3505200"/>
                <a:ext cx="107577" cy="107577"/>
              </a:xfrm>
              <a:prstGeom prst="ellipse">
                <a:avLst/>
              </a:prstGeom>
              <a:solidFill>
                <a:schemeClr val="tx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2651760" y="4407408"/>
                <a:ext cx="107577" cy="107577"/>
              </a:xfrm>
              <a:prstGeom prst="ellipse">
                <a:avLst/>
              </a:prstGeom>
              <a:solidFill>
                <a:schemeClr val="tx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226218" y="4187952"/>
                <a:ext cx="107577" cy="107577"/>
              </a:xfrm>
              <a:prstGeom prst="ellipse">
                <a:avLst/>
              </a:prstGeom>
              <a:solidFill>
                <a:schemeClr val="tx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5" name="Curved Connector 34"/>
            <p:cNvCxnSpPr/>
            <p:nvPr/>
          </p:nvCxnSpPr>
          <p:spPr>
            <a:xfrm>
              <a:off x="2721328" y="3957638"/>
              <a:ext cx="750116" cy="404036"/>
            </a:xfrm>
            <a:prstGeom prst="curvedConnector3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1214191" y="3772972"/>
              <a:ext cx="14649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Displacement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747189" y="5499567"/>
              <a:ext cx="11466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Departure</a:t>
              </a:r>
              <a:endParaRPr lang="en-US" dirty="0"/>
            </a:p>
          </p:txBody>
        </p:sp>
        <p:cxnSp>
          <p:nvCxnSpPr>
            <p:cNvPr id="43" name="Curved Connector 42"/>
            <p:cNvCxnSpPr/>
            <p:nvPr/>
          </p:nvCxnSpPr>
          <p:spPr>
            <a:xfrm rot="16200000" flipV="1">
              <a:off x="3602107" y="4931998"/>
              <a:ext cx="672435" cy="382270"/>
            </a:xfrm>
            <a:prstGeom prst="curvedConnector3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 rot="20195860">
              <a:off x="4905102" y="3880988"/>
              <a:ext cx="16348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Vertical Section</a:t>
              </a:r>
              <a:endParaRPr lang="en-US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179967" y="2722662"/>
              <a:ext cx="3067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Borehole (and Curtain Section)</a:t>
              </a:r>
              <a:endParaRPr lang="en-US" dirty="0"/>
            </a:p>
          </p:txBody>
        </p:sp>
        <p:cxnSp>
          <p:nvCxnSpPr>
            <p:cNvPr id="50" name="Straight Connector 49"/>
            <p:cNvCxnSpPr/>
            <p:nvPr/>
          </p:nvCxnSpPr>
          <p:spPr>
            <a:xfrm>
              <a:off x="3355597" y="3294250"/>
              <a:ext cx="824370" cy="173915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3545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3192" y="-1"/>
            <a:ext cx="8333947" cy="986119"/>
          </a:xfrm>
        </p:spPr>
        <p:txBody>
          <a:bodyPr>
            <a:normAutofit/>
          </a:bodyPr>
          <a:lstStyle/>
          <a:p>
            <a:r>
              <a:rPr lang="en-US" b="1" dirty="0" smtClean="0"/>
              <a:t>Horizon Placement</a:t>
            </a:r>
            <a:endParaRPr lang="en-US" dirty="0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72237" y="731430"/>
            <a:ext cx="7990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Horizons are calculated by finding the stratigraphic position at a point and then extrapolating vertically  above and </a:t>
            </a:r>
          </a:p>
          <a:p>
            <a:r>
              <a:rPr lang="en-US" sz="2400" dirty="0" smtClean="0"/>
              <a:t>below to the respective stratigraphic horizons.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29891" y="6488668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38" name="Straight Connector 37"/>
          <p:cNvCxnSpPr/>
          <p:nvPr/>
        </p:nvCxnSpPr>
        <p:spPr>
          <a:xfrm flipV="1">
            <a:off x="1205376" y="1667004"/>
            <a:ext cx="7133804" cy="179823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Freeform 4"/>
          <p:cNvSpPr/>
          <p:nvPr/>
        </p:nvSpPr>
        <p:spPr>
          <a:xfrm>
            <a:off x="1696059" y="1925103"/>
            <a:ext cx="6528215" cy="4169270"/>
          </a:xfrm>
          <a:custGeom>
            <a:avLst/>
            <a:gdLst>
              <a:gd name="connsiteX0" fmla="*/ 20154 w 6528287"/>
              <a:gd name="connsiteY0" fmla="*/ 0 h 3066937"/>
              <a:gd name="connsiteX1" fmla="*/ 2225 w 6528287"/>
              <a:gd name="connsiteY1" fmla="*/ 564777 h 3066937"/>
              <a:gd name="connsiteX2" fmla="*/ 64978 w 6528287"/>
              <a:gd name="connsiteY2" fmla="*/ 1057836 h 3066937"/>
              <a:gd name="connsiteX3" fmla="*/ 244272 w 6528287"/>
              <a:gd name="connsiteY3" fmla="*/ 1595718 h 3066937"/>
              <a:gd name="connsiteX4" fmla="*/ 638719 w 6528287"/>
              <a:gd name="connsiteY4" fmla="*/ 2142565 h 3066937"/>
              <a:gd name="connsiteX5" fmla="*/ 1158672 w 6528287"/>
              <a:gd name="connsiteY5" fmla="*/ 2572871 h 3066937"/>
              <a:gd name="connsiteX6" fmla="*/ 1714483 w 6528287"/>
              <a:gd name="connsiteY6" fmla="*/ 2796989 h 3066937"/>
              <a:gd name="connsiteX7" fmla="*/ 2619919 w 6528287"/>
              <a:gd name="connsiteY7" fmla="*/ 2922494 h 3066937"/>
              <a:gd name="connsiteX8" fmla="*/ 3668789 w 6528287"/>
              <a:gd name="connsiteY8" fmla="*/ 2949389 h 3066937"/>
              <a:gd name="connsiteX9" fmla="*/ 6501636 w 6528287"/>
              <a:gd name="connsiteY9" fmla="*/ 2958353 h 3066937"/>
              <a:gd name="connsiteX0" fmla="*/ 4447 w 6548439"/>
              <a:gd name="connsiteY0" fmla="*/ 0 h 3066937"/>
              <a:gd name="connsiteX1" fmla="*/ 22377 w 6548439"/>
              <a:gd name="connsiteY1" fmla="*/ 564777 h 3066937"/>
              <a:gd name="connsiteX2" fmla="*/ 85130 w 6548439"/>
              <a:gd name="connsiteY2" fmla="*/ 1057836 h 3066937"/>
              <a:gd name="connsiteX3" fmla="*/ 264424 w 6548439"/>
              <a:gd name="connsiteY3" fmla="*/ 1595718 h 3066937"/>
              <a:gd name="connsiteX4" fmla="*/ 658871 w 6548439"/>
              <a:gd name="connsiteY4" fmla="*/ 2142565 h 3066937"/>
              <a:gd name="connsiteX5" fmla="*/ 1178824 w 6548439"/>
              <a:gd name="connsiteY5" fmla="*/ 2572871 h 3066937"/>
              <a:gd name="connsiteX6" fmla="*/ 1734635 w 6548439"/>
              <a:gd name="connsiteY6" fmla="*/ 2796989 h 3066937"/>
              <a:gd name="connsiteX7" fmla="*/ 2640071 w 6548439"/>
              <a:gd name="connsiteY7" fmla="*/ 2922494 h 3066937"/>
              <a:gd name="connsiteX8" fmla="*/ 3688941 w 6548439"/>
              <a:gd name="connsiteY8" fmla="*/ 2949389 h 3066937"/>
              <a:gd name="connsiteX9" fmla="*/ 6521788 w 6548439"/>
              <a:gd name="connsiteY9" fmla="*/ 2958353 h 3066937"/>
              <a:gd name="connsiteX0" fmla="*/ 4447 w 6957827"/>
              <a:gd name="connsiteY0" fmla="*/ 0 h 2978275"/>
              <a:gd name="connsiteX1" fmla="*/ 22377 w 6957827"/>
              <a:gd name="connsiteY1" fmla="*/ 564777 h 2978275"/>
              <a:gd name="connsiteX2" fmla="*/ 85130 w 6957827"/>
              <a:gd name="connsiteY2" fmla="*/ 1057836 h 2978275"/>
              <a:gd name="connsiteX3" fmla="*/ 264424 w 6957827"/>
              <a:gd name="connsiteY3" fmla="*/ 1595718 h 2978275"/>
              <a:gd name="connsiteX4" fmla="*/ 658871 w 6957827"/>
              <a:gd name="connsiteY4" fmla="*/ 2142565 h 2978275"/>
              <a:gd name="connsiteX5" fmla="*/ 1178824 w 6957827"/>
              <a:gd name="connsiteY5" fmla="*/ 2572871 h 2978275"/>
              <a:gd name="connsiteX6" fmla="*/ 1734635 w 6957827"/>
              <a:gd name="connsiteY6" fmla="*/ 2796989 h 2978275"/>
              <a:gd name="connsiteX7" fmla="*/ 2640071 w 6957827"/>
              <a:gd name="connsiteY7" fmla="*/ 2922494 h 2978275"/>
              <a:gd name="connsiteX8" fmla="*/ 3688941 w 6957827"/>
              <a:gd name="connsiteY8" fmla="*/ 2949389 h 2978275"/>
              <a:gd name="connsiteX9" fmla="*/ 6934164 w 6957827"/>
              <a:gd name="connsiteY9" fmla="*/ 2832847 h 2978275"/>
              <a:gd name="connsiteX0" fmla="*/ 4447 w 3688941"/>
              <a:gd name="connsiteY0" fmla="*/ 0 h 2955074"/>
              <a:gd name="connsiteX1" fmla="*/ 22377 w 3688941"/>
              <a:gd name="connsiteY1" fmla="*/ 564777 h 2955074"/>
              <a:gd name="connsiteX2" fmla="*/ 85130 w 3688941"/>
              <a:gd name="connsiteY2" fmla="*/ 1057836 h 2955074"/>
              <a:gd name="connsiteX3" fmla="*/ 264424 w 3688941"/>
              <a:gd name="connsiteY3" fmla="*/ 1595718 h 2955074"/>
              <a:gd name="connsiteX4" fmla="*/ 658871 w 3688941"/>
              <a:gd name="connsiteY4" fmla="*/ 2142565 h 2955074"/>
              <a:gd name="connsiteX5" fmla="*/ 1178824 w 3688941"/>
              <a:gd name="connsiteY5" fmla="*/ 2572871 h 2955074"/>
              <a:gd name="connsiteX6" fmla="*/ 1734635 w 3688941"/>
              <a:gd name="connsiteY6" fmla="*/ 2796989 h 2955074"/>
              <a:gd name="connsiteX7" fmla="*/ 2640071 w 3688941"/>
              <a:gd name="connsiteY7" fmla="*/ 2922494 h 2955074"/>
              <a:gd name="connsiteX8" fmla="*/ 3688941 w 3688941"/>
              <a:gd name="connsiteY8" fmla="*/ 2949389 h 2955074"/>
              <a:gd name="connsiteX0" fmla="*/ 4447 w 3764109"/>
              <a:gd name="connsiteY0" fmla="*/ 0 h 2955074"/>
              <a:gd name="connsiteX1" fmla="*/ 22377 w 3764109"/>
              <a:gd name="connsiteY1" fmla="*/ 564777 h 2955074"/>
              <a:gd name="connsiteX2" fmla="*/ 85130 w 3764109"/>
              <a:gd name="connsiteY2" fmla="*/ 1057836 h 2955074"/>
              <a:gd name="connsiteX3" fmla="*/ 264424 w 3764109"/>
              <a:gd name="connsiteY3" fmla="*/ 1595718 h 2955074"/>
              <a:gd name="connsiteX4" fmla="*/ 658871 w 3764109"/>
              <a:gd name="connsiteY4" fmla="*/ 2142565 h 2955074"/>
              <a:gd name="connsiteX5" fmla="*/ 1178824 w 3764109"/>
              <a:gd name="connsiteY5" fmla="*/ 2572871 h 2955074"/>
              <a:gd name="connsiteX6" fmla="*/ 1734635 w 3764109"/>
              <a:gd name="connsiteY6" fmla="*/ 2796989 h 2955074"/>
              <a:gd name="connsiteX7" fmla="*/ 2640071 w 3764109"/>
              <a:gd name="connsiteY7" fmla="*/ 2922494 h 2955074"/>
              <a:gd name="connsiteX8" fmla="*/ 3688941 w 3764109"/>
              <a:gd name="connsiteY8" fmla="*/ 2949389 h 2955074"/>
              <a:gd name="connsiteX9" fmla="*/ 3679977 w 3764109"/>
              <a:gd name="connsiteY9" fmla="*/ 2931459 h 2955074"/>
              <a:gd name="connsiteX0" fmla="*/ 4447 w 4961932"/>
              <a:gd name="connsiteY0" fmla="*/ 0 h 2949488"/>
              <a:gd name="connsiteX1" fmla="*/ 22377 w 4961932"/>
              <a:gd name="connsiteY1" fmla="*/ 564777 h 2949488"/>
              <a:gd name="connsiteX2" fmla="*/ 85130 w 4961932"/>
              <a:gd name="connsiteY2" fmla="*/ 1057836 h 2949488"/>
              <a:gd name="connsiteX3" fmla="*/ 264424 w 4961932"/>
              <a:gd name="connsiteY3" fmla="*/ 1595718 h 2949488"/>
              <a:gd name="connsiteX4" fmla="*/ 658871 w 4961932"/>
              <a:gd name="connsiteY4" fmla="*/ 2142565 h 2949488"/>
              <a:gd name="connsiteX5" fmla="*/ 1178824 w 4961932"/>
              <a:gd name="connsiteY5" fmla="*/ 2572871 h 2949488"/>
              <a:gd name="connsiteX6" fmla="*/ 1734635 w 4961932"/>
              <a:gd name="connsiteY6" fmla="*/ 2796989 h 2949488"/>
              <a:gd name="connsiteX7" fmla="*/ 2640071 w 4961932"/>
              <a:gd name="connsiteY7" fmla="*/ 2922494 h 2949488"/>
              <a:gd name="connsiteX8" fmla="*/ 3688941 w 4961932"/>
              <a:gd name="connsiteY8" fmla="*/ 2949389 h 2949488"/>
              <a:gd name="connsiteX9" fmla="*/ 4961930 w 4961932"/>
              <a:gd name="connsiteY9" fmla="*/ 2931459 h 2949488"/>
              <a:gd name="connsiteX0" fmla="*/ 4447 w 6512824"/>
              <a:gd name="connsiteY0" fmla="*/ 0 h 2949389"/>
              <a:gd name="connsiteX1" fmla="*/ 22377 w 6512824"/>
              <a:gd name="connsiteY1" fmla="*/ 564777 h 2949389"/>
              <a:gd name="connsiteX2" fmla="*/ 85130 w 6512824"/>
              <a:gd name="connsiteY2" fmla="*/ 1057836 h 2949389"/>
              <a:gd name="connsiteX3" fmla="*/ 264424 w 6512824"/>
              <a:gd name="connsiteY3" fmla="*/ 1595718 h 2949389"/>
              <a:gd name="connsiteX4" fmla="*/ 658871 w 6512824"/>
              <a:gd name="connsiteY4" fmla="*/ 2142565 h 2949389"/>
              <a:gd name="connsiteX5" fmla="*/ 1178824 w 6512824"/>
              <a:gd name="connsiteY5" fmla="*/ 2572871 h 2949389"/>
              <a:gd name="connsiteX6" fmla="*/ 1734635 w 6512824"/>
              <a:gd name="connsiteY6" fmla="*/ 2796989 h 2949389"/>
              <a:gd name="connsiteX7" fmla="*/ 2640071 w 6512824"/>
              <a:gd name="connsiteY7" fmla="*/ 2922494 h 2949389"/>
              <a:gd name="connsiteX8" fmla="*/ 3688941 w 6512824"/>
              <a:gd name="connsiteY8" fmla="*/ 2949389 h 2949389"/>
              <a:gd name="connsiteX9" fmla="*/ 6512824 w 6512824"/>
              <a:gd name="connsiteY9" fmla="*/ 2922494 h 2949389"/>
              <a:gd name="connsiteX0" fmla="*/ 4447 w 6512824"/>
              <a:gd name="connsiteY0" fmla="*/ 0 h 2949389"/>
              <a:gd name="connsiteX1" fmla="*/ 22377 w 6512824"/>
              <a:gd name="connsiteY1" fmla="*/ 564777 h 2949389"/>
              <a:gd name="connsiteX2" fmla="*/ 85130 w 6512824"/>
              <a:gd name="connsiteY2" fmla="*/ 1057836 h 2949389"/>
              <a:gd name="connsiteX3" fmla="*/ 264424 w 6512824"/>
              <a:gd name="connsiteY3" fmla="*/ 1595718 h 2949389"/>
              <a:gd name="connsiteX4" fmla="*/ 658871 w 6512824"/>
              <a:gd name="connsiteY4" fmla="*/ 2142565 h 2949389"/>
              <a:gd name="connsiteX5" fmla="*/ 1178824 w 6512824"/>
              <a:gd name="connsiteY5" fmla="*/ 2572871 h 2949389"/>
              <a:gd name="connsiteX6" fmla="*/ 1734635 w 6512824"/>
              <a:gd name="connsiteY6" fmla="*/ 2796989 h 2949389"/>
              <a:gd name="connsiteX7" fmla="*/ 2640071 w 6512824"/>
              <a:gd name="connsiteY7" fmla="*/ 2922494 h 2949389"/>
              <a:gd name="connsiteX8" fmla="*/ 3688941 w 6512824"/>
              <a:gd name="connsiteY8" fmla="*/ 2949389 h 2949389"/>
              <a:gd name="connsiteX9" fmla="*/ 6512824 w 6512824"/>
              <a:gd name="connsiteY9" fmla="*/ 2922494 h 2949389"/>
              <a:gd name="connsiteX0" fmla="*/ 2678 w 6511055"/>
              <a:gd name="connsiteY0" fmla="*/ 44485 h 2993874"/>
              <a:gd name="connsiteX1" fmla="*/ 1044 w 6511055"/>
              <a:gd name="connsiteY1" fmla="*/ 41095 h 2993874"/>
              <a:gd name="connsiteX2" fmla="*/ 20608 w 6511055"/>
              <a:gd name="connsiteY2" fmla="*/ 609262 h 2993874"/>
              <a:gd name="connsiteX3" fmla="*/ 83361 w 6511055"/>
              <a:gd name="connsiteY3" fmla="*/ 1102321 h 2993874"/>
              <a:gd name="connsiteX4" fmla="*/ 262655 w 6511055"/>
              <a:gd name="connsiteY4" fmla="*/ 1640203 h 2993874"/>
              <a:gd name="connsiteX5" fmla="*/ 657102 w 6511055"/>
              <a:gd name="connsiteY5" fmla="*/ 2187050 h 2993874"/>
              <a:gd name="connsiteX6" fmla="*/ 1177055 w 6511055"/>
              <a:gd name="connsiteY6" fmla="*/ 2617356 h 2993874"/>
              <a:gd name="connsiteX7" fmla="*/ 1732866 w 6511055"/>
              <a:gd name="connsiteY7" fmla="*/ 2841474 h 2993874"/>
              <a:gd name="connsiteX8" fmla="*/ 2638302 w 6511055"/>
              <a:gd name="connsiteY8" fmla="*/ 2966979 h 2993874"/>
              <a:gd name="connsiteX9" fmla="*/ 3687172 w 6511055"/>
              <a:gd name="connsiteY9" fmla="*/ 2993874 h 2993874"/>
              <a:gd name="connsiteX10" fmla="*/ 6511055 w 6511055"/>
              <a:gd name="connsiteY10" fmla="*/ 2966979 h 2993874"/>
              <a:gd name="connsiteX0" fmla="*/ 19838 w 6528215"/>
              <a:gd name="connsiteY0" fmla="*/ 1343575 h 4292964"/>
              <a:gd name="connsiteX1" fmla="*/ 275 w 6528215"/>
              <a:gd name="connsiteY1" fmla="*/ 4443 h 4292964"/>
              <a:gd name="connsiteX2" fmla="*/ 37768 w 6528215"/>
              <a:gd name="connsiteY2" fmla="*/ 1908352 h 4292964"/>
              <a:gd name="connsiteX3" fmla="*/ 100521 w 6528215"/>
              <a:gd name="connsiteY3" fmla="*/ 2401411 h 4292964"/>
              <a:gd name="connsiteX4" fmla="*/ 279815 w 6528215"/>
              <a:gd name="connsiteY4" fmla="*/ 2939293 h 4292964"/>
              <a:gd name="connsiteX5" fmla="*/ 674262 w 6528215"/>
              <a:gd name="connsiteY5" fmla="*/ 3486140 h 4292964"/>
              <a:gd name="connsiteX6" fmla="*/ 1194215 w 6528215"/>
              <a:gd name="connsiteY6" fmla="*/ 3916446 h 4292964"/>
              <a:gd name="connsiteX7" fmla="*/ 1750026 w 6528215"/>
              <a:gd name="connsiteY7" fmla="*/ 4140564 h 4292964"/>
              <a:gd name="connsiteX8" fmla="*/ 2655462 w 6528215"/>
              <a:gd name="connsiteY8" fmla="*/ 4266069 h 4292964"/>
              <a:gd name="connsiteX9" fmla="*/ 3704332 w 6528215"/>
              <a:gd name="connsiteY9" fmla="*/ 4292964 h 4292964"/>
              <a:gd name="connsiteX10" fmla="*/ 6528215 w 6528215"/>
              <a:gd name="connsiteY10" fmla="*/ 4266069 h 4292964"/>
              <a:gd name="connsiteX0" fmla="*/ 19838 w 6528215"/>
              <a:gd name="connsiteY0" fmla="*/ 1013148 h 3962537"/>
              <a:gd name="connsiteX1" fmla="*/ 275 w 6528215"/>
              <a:gd name="connsiteY1" fmla="*/ 5710 h 3962537"/>
              <a:gd name="connsiteX2" fmla="*/ 37768 w 6528215"/>
              <a:gd name="connsiteY2" fmla="*/ 1577925 h 3962537"/>
              <a:gd name="connsiteX3" fmla="*/ 100521 w 6528215"/>
              <a:gd name="connsiteY3" fmla="*/ 2070984 h 3962537"/>
              <a:gd name="connsiteX4" fmla="*/ 279815 w 6528215"/>
              <a:gd name="connsiteY4" fmla="*/ 2608866 h 3962537"/>
              <a:gd name="connsiteX5" fmla="*/ 674262 w 6528215"/>
              <a:gd name="connsiteY5" fmla="*/ 3155713 h 3962537"/>
              <a:gd name="connsiteX6" fmla="*/ 1194215 w 6528215"/>
              <a:gd name="connsiteY6" fmla="*/ 3586019 h 3962537"/>
              <a:gd name="connsiteX7" fmla="*/ 1750026 w 6528215"/>
              <a:gd name="connsiteY7" fmla="*/ 3810137 h 3962537"/>
              <a:gd name="connsiteX8" fmla="*/ 2655462 w 6528215"/>
              <a:gd name="connsiteY8" fmla="*/ 3935642 h 3962537"/>
              <a:gd name="connsiteX9" fmla="*/ 3704332 w 6528215"/>
              <a:gd name="connsiteY9" fmla="*/ 3962537 h 3962537"/>
              <a:gd name="connsiteX10" fmla="*/ 6528215 w 6528215"/>
              <a:gd name="connsiteY10" fmla="*/ 3935642 h 3962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528215" h="3962537">
                <a:moveTo>
                  <a:pt x="19838" y="1013148"/>
                </a:moveTo>
                <a:cubicBezTo>
                  <a:pt x="19566" y="1012583"/>
                  <a:pt x="-2713" y="-88419"/>
                  <a:pt x="275" y="5710"/>
                </a:cubicBezTo>
                <a:cubicBezTo>
                  <a:pt x="3263" y="99839"/>
                  <a:pt x="21060" y="1233713"/>
                  <a:pt x="37768" y="1577925"/>
                </a:cubicBezTo>
                <a:cubicBezTo>
                  <a:pt x="54476" y="1922137"/>
                  <a:pt x="60180" y="1899161"/>
                  <a:pt x="100521" y="2070984"/>
                </a:cubicBezTo>
                <a:cubicBezTo>
                  <a:pt x="140862" y="2242808"/>
                  <a:pt x="184192" y="2428078"/>
                  <a:pt x="279815" y="2608866"/>
                </a:cubicBezTo>
                <a:cubicBezTo>
                  <a:pt x="375438" y="2789654"/>
                  <a:pt x="521862" y="2992854"/>
                  <a:pt x="674262" y="3155713"/>
                </a:cubicBezTo>
                <a:cubicBezTo>
                  <a:pt x="826662" y="3318572"/>
                  <a:pt x="1014921" y="3476948"/>
                  <a:pt x="1194215" y="3586019"/>
                </a:cubicBezTo>
                <a:cubicBezTo>
                  <a:pt x="1373509" y="3695090"/>
                  <a:pt x="1506485" y="3751867"/>
                  <a:pt x="1750026" y="3810137"/>
                </a:cubicBezTo>
                <a:cubicBezTo>
                  <a:pt x="1993567" y="3868408"/>
                  <a:pt x="2329744" y="3910242"/>
                  <a:pt x="2655462" y="3935642"/>
                </a:cubicBezTo>
                <a:cubicBezTo>
                  <a:pt x="2981180" y="3961042"/>
                  <a:pt x="3058873" y="3962537"/>
                  <a:pt x="3704332" y="3962537"/>
                </a:cubicBezTo>
                <a:lnTo>
                  <a:pt x="6528215" y="3935642"/>
                </a:lnTo>
              </a:path>
            </a:pathLst>
          </a:custGeom>
          <a:noFill/>
          <a:ln w="508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9" name="TextBox 2048"/>
          <p:cNvSpPr txBox="1"/>
          <p:nvPr/>
        </p:nvSpPr>
        <p:spPr>
          <a:xfrm>
            <a:off x="8311833" y="1459492"/>
            <a:ext cx="317716" cy="3886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887660" y="3270939"/>
            <a:ext cx="317716" cy="3886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cxnSp>
        <p:nvCxnSpPr>
          <p:cNvPr id="47" name="Straight Connector 46"/>
          <p:cNvCxnSpPr/>
          <p:nvPr/>
        </p:nvCxnSpPr>
        <p:spPr>
          <a:xfrm flipV="1">
            <a:off x="1205376" y="2827191"/>
            <a:ext cx="7133804" cy="179823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1221204" y="3968513"/>
            <a:ext cx="7086600" cy="176386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887660" y="4431126"/>
            <a:ext cx="317716" cy="3886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8360607" y="2589702"/>
            <a:ext cx="317716" cy="3886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872237" y="5538073"/>
            <a:ext cx="317716" cy="3886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8311833" y="3774212"/>
            <a:ext cx="317716" cy="3886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2113409" y="5090969"/>
            <a:ext cx="6270595" cy="157522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339180" y="4873035"/>
            <a:ext cx="327334" cy="3886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893558" y="3270939"/>
            <a:ext cx="0" cy="1160188"/>
          </a:xfrm>
          <a:prstGeom prst="straightConnector1">
            <a:avLst/>
          </a:prstGeom>
          <a:ln w="349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2535397" y="4270349"/>
            <a:ext cx="0" cy="1160188"/>
          </a:xfrm>
          <a:prstGeom prst="straightConnector1">
            <a:avLst/>
          </a:prstGeom>
          <a:ln w="349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4444879" y="4924754"/>
            <a:ext cx="0" cy="1160188"/>
          </a:xfrm>
          <a:prstGeom prst="straightConnector1">
            <a:avLst/>
          </a:prstGeom>
          <a:ln w="349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4459190" y="3774212"/>
            <a:ext cx="0" cy="1160188"/>
          </a:xfrm>
          <a:prstGeom prst="straightConnector1">
            <a:avLst/>
          </a:prstGeom>
          <a:ln w="349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4459190" y="2660555"/>
            <a:ext cx="0" cy="1160188"/>
          </a:xfrm>
          <a:prstGeom prst="straightConnector1">
            <a:avLst/>
          </a:prstGeom>
          <a:ln w="349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535397" y="5401118"/>
            <a:ext cx="0" cy="1159459"/>
          </a:xfrm>
          <a:prstGeom prst="straightConnector1">
            <a:avLst/>
          </a:prstGeom>
          <a:ln w="349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893558" y="4431126"/>
            <a:ext cx="0" cy="1159459"/>
          </a:xfrm>
          <a:prstGeom prst="straightConnector1">
            <a:avLst/>
          </a:prstGeom>
          <a:ln w="349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2527345" y="3146214"/>
            <a:ext cx="0" cy="1160188"/>
          </a:xfrm>
          <a:prstGeom prst="straightConnector1">
            <a:avLst/>
          </a:prstGeom>
          <a:ln w="34925"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96059" y="2128037"/>
            <a:ext cx="15056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Borehole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3051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302069" y="731520"/>
            <a:ext cx="7319857" cy="6126479"/>
            <a:chOff x="1302069" y="731520"/>
            <a:chExt cx="7319857" cy="6126479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2069" y="739608"/>
              <a:ext cx="7319857" cy="6118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Straight Arrow Connector 7"/>
            <p:cNvCxnSpPr/>
            <p:nvPr/>
          </p:nvCxnSpPr>
          <p:spPr>
            <a:xfrm>
              <a:off x="4808819" y="3359323"/>
              <a:ext cx="0" cy="1526185"/>
            </a:xfrm>
            <a:prstGeom prst="straightConnector1">
              <a:avLst/>
            </a:prstGeom>
            <a:ln w="69850">
              <a:solidFill>
                <a:schemeClr val="tx1"/>
              </a:solidFill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V="1">
              <a:off x="3394970" y="869133"/>
              <a:ext cx="0" cy="915849"/>
            </a:xfrm>
            <a:prstGeom prst="straightConnector1">
              <a:avLst/>
            </a:prstGeom>
            <a:ln w="69850">
              <a:solidFill>
                <a:schemeClr val="tx1"/>
              </a:solidFill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V="1">
              <a:off x="6147223" y="4795131"/>
              <a:ext cx="0" cy="1057029"/>
            </a:xfrm>
            <a:prstGeom prst="straightConnector1">
              <a:avLst/>
            </a:prstGeom>
            <a:ln w="69850">
              <a:solidFill>
                <a:schemeClr val="tx1"/>
              </a:solidFill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Freeform 5"/>
            <p:cNvSpPr/>
            <p:nvPr/>
          </p:nvSpPr>
          <p:spPr>
            <a:xfrm>
              <a:off x="2220686" y="731520"/>
              <a:ext cx="4110445" cy="6104709"/>
            </a:xfrm>
            <a:custGeom>
              <a:avLst/>
              <a:gdLst>
                <a:gd name="connsiteX0" fmla="*/ 0 w 4110445"/>
                <a:gd name="connsiteY0" fmla="*/ 0 h 6104709"/>
                <a:gd name="connsiteX1" fmla="*/ 818605 w 4110445"/>
                <a:gd name="connsiteY1" fmla="*/ 818606 h 6104709"/>
                <a:gd name="connsiteX2" fmla="*/ 1497874 w 4110445"/>
                <a:gd name="connsiteY2" fmla="*/ 1445623 h 6104709"/>
                <a:gd name="connsiteX3" fmla="*/ 2360023 w 4110445"/>
                <a:gd name="connsiteY3" fmla="*/ 2325189 h 6104709"/>
                <a:gd name="connsiteX4" fmla="*/ 2612571 w 4110445"/>
                <a:gd name="connsiteY4" fmla="*/ 2638697 h 6104709"/>
                <a:gd name="connsiteX5" fmla="*/ 3117668 w 4110445"/>
                <a:gd name="connsiteY5" fmla="*/ 3309257 h 6104709"/>
                <a:gd name="connsiteX6" fmla="*/ 3291840 w 4110445"/>
                <a:gd name="connsiteY6" fmla="*/ 3579223 h 6104709"/>
                <a:gd name="connsiteX7" fmla="*/ 3518263 w 4110445"/>
                <a:gd name="connsiteY7" fmla="*/ 3997234 h 6104709"/>
                <a:gd name="connsiteX8" fmla="*/ 3675017 w 4110445"/>
                <a:gd name="connsiteY8" fmla="*/ 4389120 h 6104709"/>
                <a:gd name="connsiteX9" fmla="*/ 3796937 w 4110445"/>
                <a:gd name="connsiteY9" fmla="*/ 4650377 h 6104709"/>
                <a:gd name="connsiteX10" fmla="*/ 3840480 w 4110445"/>
                <a:gd name="connsiteY10" fmla="*/ 4824549 h 6104709"/>
                <a:gd name="connsiteX11" fmla="*/ 3979817 w 4110445"/>
                <a:gd name="connsiteY11" fmla="*/ 5251269 h 6104709"/>
                <a:gd name="connsiteX12" fmla="*/ 4049485 w 4110445"/>
                <a:gd name="connsiteY12" fmla="*/ 5695406 h 6104709"/>
                <a:gd name="connsiteX13" fmla="*/ 4110445 w 4110445"/>
                <a:gd name="connsiteY13" fmla="*/ 6104709 h 6104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10445" h="6104709">
                  <a:moveTo>
                    <a:pt x="0" y="0"/>
                  </a:moveTo>
                  <a:cubicBezTo>
                    <a:pt x="284479" y="288834"/>
                    <a:pt x="568959" y="577669"/>
                    <a:pt x="818605" y="818606"/>
                  </a:cubicBezTo>
                  <a:cubicBezTo>
                    <a:pt x="1068251" y="1059543"/>
                    <a:pt x="1240971" y="1194526"/>
                    <a:pt x="1497874" y="1445623"/>
                  </a:cubicBezTo>
                  <a:cubicBezTo>
                    <a:pt x="1754777" y="1696720"/>
                    <a:pt x="2174240" y="2126343"/>
                    <a:pt x="2360023" y="2325189"/>
                  </a:cubicBezTo>
                  <a:cubicBezTo>
                    <a:pt x="2545806" y="2524035"/>
                    <a:pt x="2486297" y="2474686"/>
                    <a:pt x="2612571" y="2638697"/>
                  </a:cubicBezTo>
                  <a:cubicBezTo>
                    <a:pt x="2738845" y="2802708"/>
                    <a:pt x="3004457" y="3152503"/>
                    <a:pt x="3117668" y="3309257"/>
                  </a:cubicBezTo>
                  <a:cubicBezTo>
                    <a:pt x="3230879" y="3466011"/>
                    <a:pt x="3225074" y="3464560"/>
                    <a:pt x="3291840" y="3579223"/>
                  </a:cubicBezTo>
                  <a:cubicBezTo>
                    <a:pt x="3358606" y="3693886"/>
                    <a:pt x="3454400" y="3862251"/>
                    <a:pt x="3518263" y="3997234"/>
                  </a:cubicBezTo>
                  <a:cubicBezTo>
                    <a:pt x="3582126" y="4132217"/>
                    <a:pt x="3628571" y="4280263"/>
                    <a:pt x="3675017" y="4389120"/>
                  </a:cubicBezTo>
                  <a:cubicBezTo>
                    <a:pt x="3721463" y="4497977"/>
                    <a:pt x="3769360" y="4577806"/>
                    <a:pt x="3796937" y="4650377"/>
                  </a:cubicBezTo>
                  <a:cubicBezTo>
                    <a:pt x="3824514" y="4722948"/>
                    <a:pt x="3810000" y="4724400"/>
                    <a:pt x="3840480" y="4824549"/>
                  </a:cubicBezTo>
                  <a:cubicBezTo>
                    <a:pt x="3870960" y="4924698"/>
                    <a:pt x="3944983" y="5106126"/>
                    <a:pt x="3979817" y="5251269"/>
                  </a:cubicBezTo>
                  <a:cubicBezTo>
                    <a:pt x="4014651" y="5396412"/>
                    <a:pt x="4027714" y="5553166"/>
                    <a:pt x="4049485" y="5695406"/>
                  </a:cubicBezTo>
                  <a:cubicBezTo>
                    <a:pt x="4071256" y="5837646"/>
                    <a:pt x="4090850" y="5971177"/>
                    <a:pt x="4110445" y="6104709"/>
                  </a:cubicBezTo>
                </a:path>
              </a:pathLst>
            </a:custGeom>
            <a:noFill/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7061703" y="6278686"/>
            <a:ext cx="1928388" cy="466146"/>
          </a:xfrm>
          <a:prstGeom prst="rect">
            <a:avLst/>
          </a:prstGeom>
          <a:solidFill>
            <a:schemeClr val="bg1"/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3" y="-176932"/>
            <a:ext cx="8333947" cy="1151888"/>
          </a:xfrm>
        </p:spPr>
        <p:txBody>
          <a:bodyPr>
            <a:normAutofit/>
          </a:bodyPr>
          <a:lstStyle/>
          <a:p>
            <a:r>
              <a:rPr lang="en-US" b="1" dirty="0" smtClean="0"/>
              <a:t>Curtain Section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3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264043" y="696686"/>
            <a:ext cx="7366896" cy="6165668"/>
            <a:chOff x="1264043" y="696686"/>
            <a:chExt cx="7366896" cy="6165668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4043" y="700290"/>
              <a:ext cx="7366896" cy="6157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" name="Straight Arrow Connector 13"/>
            <p:cNvCxnSpPr/>
            <p:nvPr/>
          </p:nvCxnSpPr>
          <p:spPr>
            <a:xfrm flipV="1">
              <a:off x="3114310" y="1676400"/>
              <a:ext cx="771890" cy="245879"/>
            </a:xfrm>
            <a:prstGeom prst="straightConnector1">
              <a:avLst/>
            </a:prstGeom>
            <a:ln w="69850">
              <a:solidFill>
                <a:schemeClr val="tx1"/>
              </a:solidFill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H="1">
              <a:off x="3195873" y="3334664"/>
              <a:ext cx="1285512" cy="775609"/>
            </a:xfrm>
            <a:prstGeom prst="straightConnector1">
              <a:avLst/>
            </a:prstGeom>
            <a:ln w="69850">
              <a:solidFill>
                <a:schemeClr val="tx1"/>
              </a:solidFill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V="1">
              <a:off x="5739817" y="4870764"/>
              <a:ext cx="679090" cy="1297634"/>
            </a:xfrm>
            <a:prstGeom prst="straightConnector1">
              <a:avLst/>
            </a:prstGeom>
            <a:ln w="69850">
              <a:solidFill>
                <a:schemeClr val="tx1"/>
              </a:solidFill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Freeform 2"/>
            <p:cNvSpPr/>
            <p:nvPr/>
          </p:nvSpPr>
          <p:spPr>
            <a:xfrm>
              <a:off x="1872342" y="696686"/>
              <a:ext cx="3944983" cy="6165668"/>
            </a:xfrm>
            <a:custGeom>
              <a:avLst/>
              <a:gdLst>
                <a:gd name="connsiteX0" fmla="*/ 0 w 3946440"/>
                <a:gd name="connsiteY0" fmla="*/ 0 h 6130834"/>
                <a:gd name="connsiteX1" fmla="*/ 461554 w 3946440"/>
                <a:gd name="connsiteY1" fmla="*/ 444137 h 6130834"/>
                <a:gd name="connsiteX2" fmla="*/ 748937 w 3946440"/>
                <a:gd name="connsiteY2" fmla="*/ 722811 h 6130834"/>
                <a:gd name="connsiteX3" fmla="*/ 1332411 w 3946440"/>
                <a:gd name="connsiteY3" fmla="*/ 1297577 h 6130834"/>
                <a:gd name="connsiteX4" fmla="*/ 1602377 w 3946440"/>
                <a:gd name="connsiteY4" fmla="*/ 1576251 h 6130834"/>
                <a:gd name="connsiteX5" fmla="*/ 1889760 w 3946440"/>
                <a:gd name="connsiteY5" fmla="*/ 1872343 h 6130834"/>
                <a:gd name="connsiteX6" fmla="*/ 2177143 w 3946440"/>
                <a:gd name="connsiteY6" fmla="*/ 2168434 h 6130834"/>
                <a:gd name="connsiteX7" fmla="*/ 2447108 w 3946440"/>
                <a:gd name="connsiteY7" fmla="*/ 2455817 h 6130834"/>
                <a:gd name="connsiteX8" fmla="*/ 2717074 w 3946440"/>
                <a:gd name="connsiteY8" fmla="*/ 2760617 h 6130834"/>
                <a:gd name="connsiteX9" fmla="*/ 3004457 w 3946440"/>
                <a:gd name="connsiteY9" fmla="*/ 3178628 h 6130834"/>
                <a:gd name="connsiteX10" fmla="*/ 3161211 w 3946440"/>
                <a:gd name="connsiteY10" fmla="*/ 3431177 h 6130834"/>
                <a:gd name="connsiteX11" fmla="*/ 3352800 w 3946440"/>
                <a:gd name="connsiteY11" fmla="*/ 3805645 h 6130834"/>
                <a:gd name="connsiteX12" fmla="*/ 3518263 w 3946440"/>
                <a:gd name="connsiteY12" fmla="*/ 4162697 h 6130834"/>
                <a:gd name="connsiteX13" fmla="*/ 3657600 w 3946440"/>
                <a:gd name="connsiteY13" fmla="*/ 4545874 h 6130834"/>
                <a:gd name="connsiteX14" fmla="*/ 3796937 w 3946440"/>
                <a:gd name="connsiteY14" fmla="*/ 4972594 h 6130834"/>
                <a:gd name="connsiteX15" fmla="*/ 3831771 w 3946440"/>
                <a:gd name="connsiteY15" fmla="*/ 5312228 h 6130834"/>
                <a:gd name="connsiteX16" fmla="*/ 3892731 w 3946440"/>
                <a:gd name="connsiteY16" fmla="*/ 5730240 h 6130834"/>
                <a:gd name="connsiteX17" fmla="*/ 3927566 w 3946440"/>
                <a:gd name="connsiteY17" fmla="*/ 6130834 h 6130834"/>
                <a:gd name="connsiteX0" fmla="*/ 0 w 3946440"/>
                <a:gd name="connsiteY0" fmla="*/ 0 h 6130834"/>
                <a:gd name="connsiteX1" fmla="*/ 461554 w 3946440"/>
                <a:gd name="connsiteY1" fmla="*/ 444137 h 6130834"/>
                <a:gd name="connsiteX2" fmla="*/ 748937 w 3946440"/>
                <a:gd name="connsiteY2" fmla="*/ 722811 h 6130834"/>
                <a:gd name="connsiteX3" fmla="*/ 1332411 w 3946440"/>
                <a:gd name="connsiteY3" fmla="*/ 1297577 h 6130834"/>
                <a:gd name="connsiteX4" fmla="*/ 1602377 w 3946440"/>
                <a:gd name="connsiteY4" fmla="*/ 1576251 h 6130834"/>
                <a:gd name="connsiteX5" fmla="*/ 1889760 w 3946440"/>
                <a:gd name="connsiteY5" fmla="*/ 1872343 h 6130834"/>
                <a:gd name="connsiteX6" fmla="*/ 2177143 w 3946440"/>
                <a:gd name="connsiteY6" fmla="*/ 2168434 h 6130834"/>
                <a:gd name="connsiteX7" fmla="*/ 2447108 w 3946440"/>
                <a:gd name="connsiteY7" fmla="*/ 2455817 h 6130834"/>
                <a:gd name="connsiteX8" fmla="*/ 2717074 w 3946440"/>
                <a:gd name="connsiteY8" fmla="*/ 2760617 h 6130834"/>
                <a:gd name="connsiteX9" fmla="*/ 3004457 w 3946440"/>
                <a:gd name="connsiteY9" fmla="*/ 3178628 h 6130834"/>
                <a:gd name="connsiteX10" fmla="*/ 3161211 w 3946440"/>
                <a:gd name="connsiteY10" fmla="*/ 3431177 h 6130834"/>
                <a:gd name="connsiteX11" fmla="*/ 3352800 w 3946440"/>
                <a:gd name="connsiteY11" fmla="*/ 3805645 h 6130834"/>
                <a:gd name="connsiteX12" fmla="*/ 3518263 w 3946440"/>
                <a:gd name="connsiteY12" fmla="*/ 4162697 h 6130834"/>
                <a:gd name="connsiteX13" fmla="*/ 3657600 w 3946440"/>
                <a:gd name="connsiteY13" fmla="*/ 4545874 h 6130834"/>
                <a:gd name="connsiteX14" fmla="*/ 3770812 w 3946440"/>
                <a:gd name="connsiteY14" fmla="*/ 4998720 h 6130834"/>
                <a:gd name="connsiteX15" fmla="*/ 3831771 w 3946440"/>
                <a:gd name="connsiteY15" fmla="*/ 5312228 h 6130834"/>
                <a:gd name="connsiteX16" fmla="*/ 3892731 w 3946440"/>
                <a:gd name="connsiteY16" fmla="*/ 5730240 h 6130834"/>
                <a:gd name="connsiteX17" fmla="*/ 3927566 w 3946440"/>
                <a:gd name="connsiteY17" fmla="*/ 6130834 h 6130834"/>
                <a:gd name="connsiteX0" fmla="*/ 0 w 3912177"/>
                <a:gd name="connsiteY0" fmla="*/ 0 h 6078583"/>
                <a:gd name="connsiteX1" fmla="*/ 461554 w 3912177"/>
                <a:gd name="connsiteY1" fmla="*/ 444137 h 6078583"/>
                <a:gd name="connsiteX2" fmla="*/ 748937 w 3912177"/>
                <a:gd name="connsiteY2" fmla="*/ 722811 h 6078583"/>
                <a:gd name="connsiteX3" fmla="*/ 1332411 w 3912177"/>
                <a:gd name="connsiteY3" fmla="*/ 1297577 h 6078583"/>
                <a:gd name="connsiteX4" fmla="*/ 1602377 w 3912177"/>
                <a:gd name="connsiteY4" fmla="*/ 1576251 h 6078583"/>
                <a:gd name="connsiteX5" fmla="*/ 1889760 w 3912177"/>
                <a:gd name="connsiteY5" fmla="*/ 1872343 h 6078583"/>
                <a:gd name="connsiteX6" fmla="*/ 2177143 w 3912177"/>
                <a:gd name="connsiteY6" fmla="*/ 2168434 h 6078583"/>
                <a:gd name="connsiteX7" fmla="*/ 2447108 w 3912177"/>
                <a:gd name="connsiteY7" fmla="*/ 2455817 h 6078583"/>
                <a:gd name="connsiteX8" fmla="*/ 2717074 w 3912177"/>
                <a:gd name="connsiteY8" fmla="*/ 2760617 h 6078583"/>
                <a:gd name="connsiteX9" fmla="*/ 3004457 w 3912177"/>
                <a:gd name="connsiteY9" fmla="*/ 3178628 h 6078583"/>
                <a:gd name="connsiteX10" fmla="*/ 3161211 w 3912177"/>
                <a:gd name="connsiteY10" fmla="*/ 3431177 h 6078583"/>
                <a:gd name="connsiteX11" fmla="*/ 3352800 w 3912177"/>
                <a:gd name="connsiteY11" fmla="*/ 3805645 h 6078583"/>
                <a:gd name="connsiteX12" fmla="*/ 3518263 w 3912177"/>
                <a:gd name="connsiteY12" fmla="*/ 4162697 h 6078583"/>
                <a:gd name="connsiteX13" fmla="*/ 3657600 w 3912177"/>
                <a:gd name="connsiteY13" fmla="*/ 4545874 h 6078583"/>
                <a:gd name="connsiteX14" fmla="*/ 3770812 w 3912177"/>
                <a:gd name="connsiteY14" fmla="*/ 4998720 h 6078583"/>
                <a:gd name="connsiteX15" fmla="*/ 3831771 w 3912177"/>
                <a:gd name="connsiteY15" fmla="*/ 5312228 h 6078583"/>
                <a:gd name="connsiteX16" fmla="*/ 3892731 w 3912177"/>
                <a:gd name="connsiteY16" fmla="*/ 5730240 h 6078583"/>
                <a:gd name="connsiteX17" fmla="*/ 3884023 w 3912177"/>
                <a:gd name="connsiteY17" fmla="*/ 6078583 h 6078583"/>
                <a:gd name="connsiteX0" fmla="*/ 0 w 3961644"/>
                <a:gd name="connsiteY0" fmla="*/ 0 h 6165668"/>
                <a:gd name="connsiteX1" fmla="*/ 461554 w 3961644"/>
                <a:gd name="connsiteY1" fmla="*/ 444137 h 6165668"/>
                <a:gd name="connsiteX2" fmla="*/ 748937 w 3961644"/>
                <a:gd name="connsiteY2" fmla="*/ 722811 h 6165668"/>
                <a:gd name="connsiteX3" fmla="*/ 1332411 w 3961644"/>
                <a:gd name="connsiteY3" fmla="*/ 1297577 h 6165668"/>
                <a:gd name="connsiteX4" fmla="*/ 1602377 w 3961644"/>
                <a:gd name="connsiteY4" fmla="*/ 1576251 h 6165668"/>
                <a:gd name="connsiteX5" fmla="*/ 1889760 w 3961644"/>
                <a:gd name="connsiteY5" fmla="*/ 1872343 h 6165668"/>
                <a:gd name="connsiteX6" fmla="*/ 2177143 w 3961644"/>
                <a:gd name="connsiteY6" fmla="*/ 2168434 h 6165668"/>
                <a:gd name="connsiteX7" fmla="*/ 2447108 w 3961644"/>
                <a:gd name="connsiteY7" fmla="*/ 2455817 h 6165668"/>
                <a:gd name="connsiteX8" fmla="*/ 2717074 w 3961644"/>
                <a:gd name="connsiteY8" fmla="*/ 2760617 h 6165668"/>
                <a:gd name="connsiteX9" fmla="*/ 3004457 w 3961644"/>
                <a:gd name="connsiteY9" fmla="*/ 3178628 h 6165668"/>
                <a:gd name="connsiteX10" fmla="*/ 3161211 w 3961644"/>
                <a:gd name="connsiteY10" fmla="*/ 3431177 h 6165668"/>
                <a:gd name="connsiteX11" fmla="*/ 3352800 w 3961644"/>
                <a:gd name="connsiteY11" fmla="*/ 3805645 h 6165668"/>
                <a:gd name="connsiteX12" fmla="*/ 3518263 w 3961644"/>
                <a:gd name="connsiteY12" fmla="*/ 4162697 h 6165668"/>
                <a:gd name="connsiteX13" fmla="*/ 3657600 w 3961644"/>
                <a:gd name="connsiteY13" fmla="*/ 4545874 h 6165668"/>
                <a:gd name="connsiteX14" fmla="*/ 3770812 w 3961644"/>
                <a:gd name="connsiteY14" fmla="*/ 4998720 h 6165668"/>
                <a:gd name="connsiteX15" fmla="*/ 3831771 w 3961644"/>
                <a:gd name="connsiteY15" fmla="*/ 5312228 h 6165668"/>
                <a:gd name="connsiteX16" fmla="*/ 3892731 w 3961644"/>
                <a:gd name="connsiteY16" fmla="*/ 5730240 h 6165668"/>
                <a:gd name="connsiteX17" fmla="*/ 3944983 w 3961644"/>
                <a:gd name="connsiteY17" fmla="*/ 6165668 h 6165668"/>
                <a:gd name="connsiteX0" fmla="*/ 0 w 3944983"/>
                <a:gd name="connsiteY0" fmla="*/ 0 h 6165668"/>
                <a:gd name="connsiteX1" fmla="*/ 461554 w 3944983"/>
                <a:gd name="connsiteY1" fmla="*/ 444137 h 6165668"/>
                <a:gd name="connsiteX2" fmla="*/ 748937 w 3944983"/>
                <a:gd name="connsiteY2" fmla="*/ 722811 h 6165668"/>
                <a:gd name="connsiteX3" fmla="*/ 1332411 w 3944983"/>
                <a:gd name="connsiteY3" fmla="*/ 1297577 h 6165668"/>
                <a:gd name="connsiteX4" fmla="*/ 1602377 w 3944983"/>
                <a:gd name="connsiteY4" fmla="*/ 1576251 h 6165668"/>
                <a:gd name="connsiteX5" fmla="*/ 1889760 w 3944983"/>
                <a:gd name="connsiteY5" fmla="*/ 1872343 h 6165668"/>
                <a:gd name="connsiteX6" fmla="*/ 2177143 w 3944983"/>
                <a:gd name="connsiteY6" fmla="*/ 2168434 h 6165668"/>
                <a:gd name="connsiteX7" fmla="*/ 2447108 w 3944983"/>
                <a:gd name="connsiteY7" fmla="*/ 2455817 h 6165668"/>
                <a:gd name="connsiteX8" fmla="*/ 2717074 w 3944983"/>
                <a:gd name="connsiteY8" fmla="*/ 2760617 h 6165668"/>
                <a:gd name="connsiteX9" fmla="*/ 3004457 w 3944983"/>
                <a:gd name="connsiteY9" fmla="*/ 3178628 h 6165668"/>
                <a:gd name="connsiteX10" fmla="*/ 3161211 w 3944983"/>
                <a:gd name="connsiteY10" fmla="*/ 3431177 h 6165668"/>
                <a:gd name="connsiteX11" fmla="*/ 3352800 w 3944983"/>
                <a:gd name="connsiteY11" fmla="*/ 3805645 h 6165668"/>
                <a:gd name="connsiteX12" fmla="*/ 3518263 w 3944983"/>
                <a:gd name="connsiteY12" fmla="*/ 4162697 h 6165668"/>
                <a:gd name="connsiteX13" fmla="*/ 3657600 w 3944983"/>
                <a:gd name="connsiteY13" fmla="*/ 4545874 h 6165668"/>
                <a:gd name="connsiteX14" fmla="*/ 3770812 w 3944983"/>
                <a:gd name="connsiteY14" fmla="*/ 4998720 h 6165668"/>
                <a:gd name="connsiteX15" fmla="*/ 3831771 w 3944983"/>
                <a:gd name="connsiteY15" fmla="*/ 5312228 h 6165668"/>
                <a:gd name="connsiteX16" fmla="*/ 3892731 w 3944983"/>
                <a:gd name="connsiteY16" fmla="*/ 5730240 h 6165668"/>
                <a:gd name="connsiteX17" fmla="*/ 3944983 w 3944983"/>
                <a:gd name="connsiteY17" fmla="*/ 6165668 h 6165668"/>
                <a:gd name="connsiteX0" fmla="*/ 0 w 3944983"/>
                <a:gd name="connsiteY0" fmla="*/ 0 h 6165668"/>
                <a:gd name="connsiteX1" fmla="*/ 461554 w 3944983"/>
                <a:gd name="connsiteY1" fmla="*/ 444137 h 6165668"/>
                <a:gd name="connsiteX2" fmla="*/ 748937 w 3944983"/>
                <a:gd name="connsiteY2" fmla="*/ 722811 h 6165668"/>
                <a:gd name="connsiteX3" fmla="*/ 1332411 w 3944983"/>
                <a:gd name="connsiteY3" fmla="*/ 1297577 h 6165668"/>
                <a:gd name="connsiteX4" fmla="*/ 1602377 w 3944983"/>
                <a:gd name="connsiteY4" fmla="*/ 1576251 h 6165668"/>
                <a:gd name="connsiteX5" fmla="*/ 1889760 w 3944983"/>
                <a:gd name="connsiteY5" fmla="*/ 1872343 h 6165668"/>
                <a:gd name="connsiteX6" fmla="*/ 2177143 w 3944983"/>
                <a:gd name="connsiteY6" fmla="*/ 2168434 h 6165668"/>
                <a:gd name="connsiteX7" fmla="*/ 2447108 w 3944983"/>
                <a:gd name="connsiteY7" fmla="*/ 2455817 h 6165668"/>
                <a:gd name="connsiteX8" fmla="*/ 2717074 w 3944983"/>
                <a:gd name="connsiteY8" fmla="*/ 2760617 h 6165668"/>
                <a:gd name="connsiteX9" fmla="*/ 3004457 w 3944983"/>
                <a:gd name="connsiteY9" fmla="*/ 3178628 h 6165668"/>
                <a:gd name="connsiteX10" fmla="*/ 3161211 w 3944983"/>
                <a:gd name="connsiteY10" fmla="*/ 3431177 h 6165668"/>
                <a:gd name="connsiteX11" fmla="*/ 3352800 w 3944983"/>
                <a:gd name="connsiteY11" fmla="*/ 3805645 h 6165668"/>
                <a:gd name="connsiteX12" fmla="*/ 3518263 w 3944983"/>
                <a:gd name="connsiteY12" fmla="*/ 4162697 h 6165668"/>
                <a:gd name="connsiteX13" fmla="*/ 3657600 w 3944983"/>
                <a:gd name="connsiteY13" fmla="*/ 4545874 h 6165668"/>
                <a:gd name="connsiteX14" fmla="*/ 3770812 w 3944983"/>
                <a:gd name="connsiteY14" fmla="*/ 4998720 h 6165668"/>
                <a:gd name="connsiteX15" fmla="*/ 3831771 w 3944983"/>
                <a:gd name="connsiteY15" fmla="*/ 5312228 h 6165668"/>
                <a:gd name="connsiteX16" fmla="*/ 3892731 w 3944983"/>
                <a:gd name="connsiteY16" fmla="*/ 5730240 h 6165668"/>
                <a:gd name="connsiteX17" fmla="*/ 3944983 w 3944983"/>
                <a:gd name="connsiteY17" fmla="*/ 6165668 h 6165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44983" h="6165668">
                  <a:moveTo>
                    <a:pt x="0" y="0"/>
                  </a:moveTo>
                  <a:lnTo>
                    <a:pt x="461554" y="444137"/>
                  </a:lnTo>
                  <a:lnTo>
                    <a:pt x="748937" y="722811"/>
                  </a:lnTo>
                  <a:lnTo>
                    <a:pt x="1332411" y="1297577"/>
                  </a:lnTo>
                  <a:cubicBezTo>
                    <a:pt x="1474651" y="1439817"/>
                    <a:pt x="1602377" y="1576251"/>
                    <a:pt x="1602377" y="1576251"/>
                  </a:cubicBezTo>
                  <a:lnTo>
                    <a:pt x="1889760" y="1872343"/>
                  </a:lnTo>
                  <a:lnTo>
                    <a:pt x="2177143" y="2168434"/>
                  </a:lnTo>
                  <a:cubicBezTo>
                    <a:pt x="2270034" y="2265680"/>
                    <a:pt x="2357120" y="2357120"/>
                    <a:pt x="2447108" y="2455817"/>
                  </a:cubicBezTo>
                  <a:cubicBezTo>
                    <a:pt x="2537096" y="2554514"/>
                    <a:pt x="2624183" y="2640149"/>
                    <a:pt x="2717074" y="2760617"/>
                  </a:cubicBezTo>
                  <a:cubicBezTo>
                    <a:pt x="2809966" y="2881086"/>
                    <a:pt x="2930434" y="3066868"/>
                    <a:pt x="3004457" y="3178628"/>
                  </a:cubicBezTo>
                  <a:cubicBezTo>
                    <a:pt x="3078480" y="3290388"/>
                    <a:pt x="3103154" y="3326674"/>
                    <a:pt x="3161211" y="3431177"/>
                  </a:cubicBezTo>
                  <a:cubicBezTo>
                    <a:pt x="3219268" y="3535680"/>
                    <a:pt x="3293291" y="3683725"/>
                    <a:pt x="3352800" y="3805645"/>
                  </a:cubicBezTo>
                  <a:cubicBezTo>
                    <a:pt x="3412309" y="3927565"/>
                    <a:pt x="3467463" y="4039326"/>
                    <a:pt x="3518263" y="4162697"/>
                  </a:cubicBezTo>
                  <a:cubicBezTo>
                    <a:pt x="3569063" y="4286068"/>
                    <a:pt x="3615509" y="4406537"/>
                    <a:pt x="3657600" y="4545874"/>
                  </a:cubicBezTo>
                  <a:cubicBezTo>
                    <a:pt x="3699691" y="4685211"/>
                    <a:pt x="3741783" y="4870994"/>
                    <a:pt x="3770812" y="4998720"/>
                  </a:cubicBezTo>
                  <a:cubicBezTo>
                    <a:pt x="3799841" y="5126446"/>
                    <a:pt x="3811451" y="5190308"/>
                    <a:pt x="3831771" y="5312228"/>
                  </a:cubicBezTo>
                  <a:cubicBezTo>
                    <a:pt x="3852091" y="5434148"/>
                    <a:pt x="3873862" y="5588000"/>
                    <a:pt x="3892731" y="5730240"/>
                  </a:cubicBezTo>
                  <a:cubicBezTo>
                    <a:pt x="3911600" y="5872480"/>
                    <a:pt x="3918856" y="6023429"/>
                    <a:pt x="3944983" y="616566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3" y="-176932"/>
            <a:ext cx="8333947" cy="1151888"/>
          </a:xfrm>
        </p:spPr>
        <p:txBody>
          <a:bodyPr>
            <a:normAutofit/>
          </a:bodyPr>
          <a:lstStyle/>
          <a:p>
            <a:r>
              <a:rPr lang="en-US" b="1" dirty="0" smtClean="0"/>
              <a:t>Vector Section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061703" y="6278686"/>
            <a:ext cx="1928388" cy="466146"/>
          </a:xfrm>
          <a:prstGeom prst="rect">
            <a:avLst/>
          </a:prstGeom>
          <a:solidFill>
            <a:schemeClr val="bg1"/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8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3" y="-176932"/>
            <a:ext cx="8333947" cy="1151888"/>
          </a:xfrm>
        </p:spPr>
        <p:txBody>
          <a:bodyPr>
            <a:normAutofit/>
          </a:bodyPr>
          <a:lstStyle/>
          <a:p>
            <a:r>
              <a:rPr lang="en-US" b="1" dirty="0" smtClean="0"/>
              <a:t>Sample Rates Affect Interpretation</a:t>
            </a:r>
            <a:endParaRPr lang="en-US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887" y="4226459"/>
            <a:ext cx="1718795" cy="2560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64439" y="826493"/>
            <a:ext cx="1561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Standard Scale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67699" y="823854"/>
            <a:ext cx="1878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Compressed Scale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49949" y="3859574"/>
            <a:ext cx="2079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Isolated from Above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34751" y="3859574"/>
            <a:ext cx="3085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Left Half Flipped and Stretched</a:t>
            </a:r>
            <a:endParaRPr lang="en-US" dirty="0"/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997" y="4217262"/>
            <a:ext cx="1731625" cy="256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1756393" y="1193183"/>
            <a:ext cx="4237786" cy="2548695"/>
            <a:chOff x="1756393" y="1193183"/>
            <a:chExt cx="4237786" cy="2548695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6393" y="1193183"/>
              <a:ext cx="4237786" cy="2548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Oval 8"/>
            <p:cNvSpPr/>
            <p:nvPr/>
          </p:nvSpPr>
          <p:spPr>
            <a:xfrm>
              <a:off x="3343835" y="1425388"/>
              <a:ext cx="932330" cy="77993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454162" y="1193186"/>
            <a:ext cx="1105986" cy="2548695"/>
            <a:chOff x="6454162" y="1193186"/>
            <a:chExt cx="1105986" cy="2548695"/>
          </a:xfrm>
        </p:grpSpPr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4162" y="1193186"/>
              <a:ext cx="1105986" cy="2548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Oval 14"/>
            <p:cNvSpPr/>
            <p:nvPr/>
          </p:nvSpPr>
          <p:spPr>
            <a:xfrm>
              <a:off x="6876256" y="1412776"/>
              <a:ext cx="334552" cy="6096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269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3" y="-176932"/>
            <a:ext cx="8333947" cy="1151888"/>
          </a:xfrm>
        </p:spPr>
        <p:txBody>
          <a:bodyPr>
            <a:normAutofit/>
          </a:bodyPr>
          <a:lstStyle/>
          <a:p>
            <a:r>
              <a:rPr lang="en-US" b="1" dirty="0" smtClean="0"/>
              <a:t>Single Dip on a Curtain Section</a:t>
            </a:r>
            <a:endParaRPr lang="en-US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651" y="697117"/>
            <a:ext cx="6318880" cy="3931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588651" y="4617581"/>
            <a:ext cx="2792912" cy="2248810"/>
            <a:chOff x="1588651" y="4617581"/>
            <a:chExt cx="2792912" cy="2248810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8651" y="4617581"/>
              <a:ext cx="2085882" cy="2240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3345510" y="5813313"/>
              <a:ext cx="103605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Borehole</a:t>
              </a:r>
              <a:endParaRPr lang="en-US" dirty="0"/>
            </a:p>
          </p:txBody>
        </p:sp>
        <p:cxnSp>
          <p:nvCxnSpPr>
            <p:cNvPr id="10" name="Curved Connector 9"/>
            <p:cNvCxnSpPr>
              <a:stCxn id="9" idx="1"/>
            </p:cNvCxnSpPr>
            <p:nvPr/>
          </p:nvCxnSpPr>
          <p:spPr>
            <a:xfrm rot="10800000">
              <a:off x="2549356" y="5725507"/>
              <a:ext cx="796154" cy="272472"/>
            </a:xfrm>
            <a:prstGeom prst="curvedConnector3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2148477" y="6281616"/>
              <a:ext cx="949299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Map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61311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4" y="1"/>
            <a:ext cx="8333947" cy="72427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Topics Covered</a:t>
            </a:r>
            <a:endParaRPr lang="en-US" dirty="0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33918" y="724277"/>
            <a:ext cx="764120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What is True Stratigraphic Thickness (TST</a:t>
            </a:r>
            <a:r>
              <a:rPr lang="en-US" sz="2600" dirty="0" smtClean="0"/>
              <a:t>)?</a:t>
            </a:r>
          </a:p>
          <a:p>
            <a:r>
              <a:rPr lang="en-US" sz="2600" dirty="0" smtClean="0"/>
              <a:t>TST </a:t>
            </a:r>
            <a:r>
              <a:rPr lang="en-US" sz="2600" dirty="0"/>
              <a:t>logs and forward </a:t>
            </a:r>
            <a:r>
              <a:rPr lang="en-US" sz="2600" dirty="0" smtClean="0"/>
              <a:t>modeling, pilot </a:t>
            </a:r>
            <a:r>
              <a:rPr lang="en-US" sz="2600" i="1" dirty="0" smtClean="0"/>
              <a:t>versus</a:t>
            </a:r>
            <a:r>
              <a:rPr lang="en-US" sz="2600" dirty="0" smtClean="0"/>
              <a:t> </a:t>
            </a:r>
            <a:r>
              <a:rPr lang="en-US" sz="2600" dirty="0"/>
              <a:t>template</a:t>
            </a:r>
          </a:p>
          <a:p>
            <a:r>
              <a:rPr lang="en-US" sz="2600" dirty="0" smtClean="0"/>
              <a:t>Calculating </a:t>
            </a:r>
            <a:r>
              <a:rPr lang="en-US" sz="2600" dirty="0"/>
              <a:t>the forward model</a:t>
            </a:r>
          </a:p>
          <a:p>
            <a:r>
              <a:rPr lang="en-US" sz="2600" dirty="0"/>
              <a:t>	Positioning the log </a:t>
            </a:r>
            <a:r>
              <a:rPr lang="en-US" sz="2600" dirty="0" smtClean="0"/>
              <a:t>trace</a:t>
            </a:r>
          </a:p>
          <a:p>
            <a:r>
              <a:rPr lang="en-US" sz="2600" dirty="0"/>
              <a:t>	</a:t>
            </a:r>
            <a:r>
              <a:rPr lang="en-US" sz="2600" dirty="0" smtClean="0"/>
              <a:t>Relative sample rate	</a:t>
            </a:r>
          </a:p>
          <a:p>
            <a:r>
              <a:rPr lang="en-US" sz="2600" dirty="0"/>
              <a:t>	</a:t>
            </a:r>
            <a:r>
              <a:rPr lang="en-US" sz="2600" dirty="0" smtClean="0"/>
              <a:t>Handling faults</a:t>
            </a:r>
            <a:endParaRPr lang="en-US" sz="2600" dirty="0"/>
          </a:p>
          <a:p>
            <a:r>
              <a:rPr lang="en-US" sz="2600" dirty="0"/>
              <a:t>Cross section display types</a:t>
            </a:r>
          </a:p>
          <a:p>
            <a:r>
              <a:rPr lang="en-US" sz="2600" dirty="0"/>
              <a:t>	Vertical sections</a:t>
            </a:r>
          </a:p>
          <a:p>
            <a:r>
              <a:rPr lang="en-US" sz="2600" dirty="0"/>
              <a:t>	Curtain sections</a:t>
            </a:r>
          </a:p>
          <a:p>
            <a:r>
              <a:rPr lang="en-US" sz="2600" dirty="0"/>
              <a:t>	Vector sections</a:t>
            </a:r>
          </a:p>
          <a:p>
            <a:r>
              <a:rPr lang="en-US" sz="2600" dirty="0" smtClean="0"/>
              <a:t>Applications of structural modeling</a:t>
            </a:r>
          </a:p>
          <a:p>
            <a:r>
              <a:rPr lang="en-US" sz="2600" dirty="0"/>
              <a:t>	</a:t>
            </a:r>
            <a:r>
              <a:rPr lang="en-US" sz="2600" dirty="0" smtClean="0"/>
              <a:t>Fault modeling using existing dips</a:t>
            </a:r>
          </a:p>
          <a:p>
            <a:r>
              <a:rPr lang="en-US" sz="2600" dirty="0"/>
              <a:t>	</a:t>
            </a:r>
            <a:r>
              <a:rPr lang="en-US" sz="2600" dirty="0" smtClean="0"/>
              <a:t>Simultaneous fault and dip modeling (as in</a:t>
            </a:r>
          </a:p>
          <a:p>
            <a:r>
              <a:rPr lang="en-US" sz="2600" dirty="0"/>
              <a:t>	</a:t>
            </a:r>
            <a:r>
              <a:rPr lang="en-US" sz="2600" dirty="0" smtClean="0"/>
              <a:t>	geosteering).</a:t>
            </a:r>
          </a:p>
        </p:txBody>
      </p:sp>
    </p:spTree>
    <p:extLst>
      <p:ext uri="{BB962C8B-B14F-4D97-AF65-F5344CB8AC3E}">
        <p14:creationId xmlns:p14="http://schemas.microsoft.com/office/powerpoint/2010/main" val="259381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3" y="-176932"/>
            <a:ext cx="8333947" cy="115188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TST Predicts Change in Apparent Dip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652" y="738817"/>
            <a:ext cx="5712160" cy="3889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588652" y="4626675"/>
            <a:ext cx="2077415" cy="2239716"/>
            <a:chOff x="1588652" y="4626675"/>
            <a:chExt cx="2077415" cy="2239716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8652" y="4626675"/>
              <a:ext cx="2077415" cy="2231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2148477" y="6281616"/>
              <a:ext cx="949299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Map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283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3" y="-176932"/>
            <a:ext cx="8333947" cy="1151888"/>
          </a:xfrm>
        </p:spPr>
        <p:txBody>
          <a:bodyPr>
            <a:normAutofit/>
          </a:bodyPr>
          <a:lstStyle/>
          <a:p>
            <a:r>
              <a:rPr lang="en-US" b="1" dirty="0" smtClean="0"/>
              <a:t>Vertical Section with Gridded Data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651" y="675332"/>
            <a:ext cx="6487588" cy="395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1588651" y="4626675"/>
            <a:ext cx="4275254" cy="2239716"/>
            <a:chOff x="1588651" y="4626675"/>
            <a:chExt cx="4275254" cy="2239716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8651" y="4626675"/>
              <a:ext cx="2077416" cy="2231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3567571" y="5958318"/>
              <a:ext cx="2296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Vertical Section Profile</a:t>
              </a:r>
              <a:endParaRPr lang="en-US" dirty="0"/>
            </a:p>
          </p:txBody>
        </p:sp>
        <p:cxnSp>
          <p:nvCxnSpPr>
            <p:cNvPr id="9" name="Curved Connector 8"/>
            <p:cNvCxnSpPr/>
            <p:nvPr/>
          </p:nvCxnSpPr>
          <p:spPr>
            <a:xfrm rot="10800000">
              <a:off x="2771417" y="5870512"/>
              <a:ext cx="796154" cy="272472"/>
            </a:xfrm>
            <a:prstGeom prst="curvedConnector3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TextBox 2"/>
            <p:cNvSpPr txBox="1"/>
            <p:nvPr/>
          </p:nvSpPr>
          <p:spPr>
            <a:xfrm>
              <a:off x="2148477" y="6281616"/>
              <a:ext cx="949299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Map</a:t>
              </a:r>
              <a:endParaRPr lang="en-US" sz="3200" dirty="0"/>
            </a:p>
          </p:txBody>
        </p:sp>
        <p:cxnSp>
          <p:nvCxnSpPr>
            <p:cNvPr id="5" name="Straight Connector 4"/>
            <p:cNvCxnSpPr/>
            <p:nvPr/>
          </p:nvCxnSpPr>
          <p:spPr>
            <a:xfrm flipV="1">
              <a:off x="2198255" y="5634182"/>
              <a:ext cx="849745" cy="544945"/>
            </a:xfrm>
            <a:prstGeom prst="line">
              <a:avLst/>
            </a:prstGeom>
            <a:ln w="317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3403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246" y="714211"/>
            <a:ext cx="6852684" cy="614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061703" y="6278686"/>
            <a:ext cx="1928388" cy="466146"/>
          </a:xfrm>
          <a:prstGeom prst="rect">
            <a:avLst/>
          </a:prstGeom>
          <a:solidFill>
            <a:schemeClr val="bg1"/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3" y="-176932"/>
            <a:ext cx="8333947" cy="1151888"/>
          </a:xfrm>
        </p:spPr>
        <p:txBody>
          <a:bodyPr>
            <a:normAutofit/>
          </a:bodyPr>
          <a:lstStyle/>
          <a:p>
            <a:r>
              <a:rPr lang="en-US" b="1" dirty="0" smtClean="0"/>
              <a:t>Fault Modeling in a Horizontal Well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96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061703" y="6278686"/>
            <a:ext cx="1928388" cy="466146"/>
          </a:xfrm>
          <a:prstGeom prst="rect">
            <a:avLst/>
          </a:prstGeom>
          <a:solidFill>
            <a:schemeClr val="bg1"/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3" y="-176932"/>
            <a:ext cx="8333947" cy="1073225"/>
          </a:xfrm>
        </p:spPr>
        <p:txBody>
          <a:bodyPr>
            <a:normAutofit/>
          </a:bodyPr>
          <a:lstStyle/>
          <a:p>
            <a:r>
              <a:rPr lang="en-US" b="1" dirty="0" smtClean="0"/>
              <a:t>Dip Modeling in a Vertical Well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458" y="668137"/>
            <a:ext cx="6895957" cy="618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 rot="5400000">
            <a:off x="2215916" y="3965050"/>
            <a:ext cx="1166858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Template</a:t>
            </a:r>
            <a:endParaRPr lang="en-US" sz="2000" b="1" dirty="0"/>
          </a:p>
        </p:txBody>
      </p:sp>
      <p:sp>
        <p:nvSpPr>
          <p:cNvPr id="16" name="TextBox 15"/>
          <p:cNvSpPr txBox="1"/>
          <p:nvPr/>
        </p:nvSpPr>
        <p:spPr>
          <a:xfrm rot="5400000">
            <a:off x="3506300" y="3974733"/>
            <a:ext cx="1820178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Forward Model</a:t>
            </a:r>
            <a:endParaRPr lang="en-US" sz="2000" b="1" dirty="0"/>
          </a:p>
        </p:txBody>
      </p:sp>
      <p:sp>
        <p:nvSpPr>
          <p:cNvPr id="17" name="TextBox 16"/>
          <p:cNvSpPr txBox="1"/>
          <p:nvPr/>
        </p:nvSpPr>
        <p:spPr>
          <a:xfrm rot="5400000">
            <a:off x="4862916" y="3931103"/>
            <a:ext cx="1663148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Log from Well</a:t>
            </a:r>
            <a:endParaRPr lang="en-US" sz="2000" b="1" dirty="0"/>
          </a:p>
        </p:txBody>
      </p:sp>
      <p:sp>
        <p:nvSpPr>
          <p:cNvPr id="13" name="Rectangle 12"/>
          <p:cNvSpPr/>
          <p:nvPr/>
        </p:nvSpPr>
        <p:spPr>
          <a:xfrm>
            <a:off x="7009365" y="6239368"/>
            <a:ext cx="1928388" cy="466146"/>
          </a:xfrm>
          <a:prstGeom prst="rect">
            <a:avLst/>
          </a:prstGeom>
          <a:solidFill>
            <a:schemeClr val="bg1"/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093" y="6316688"/>
            <a:ext cx="1781660" cy="38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98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624" y="601134"/>
            <a:ext cx="6978039" cy="6256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7061703" y="6278686"/>
            <a:ext cx="1928388" cy="466146"/>
          </a:xfrm>
          <a:prstGeom prst="rect">
            <a:avLst/>
          </a:prstGeom>
          <a:solidFill>
            <a:schemeClr val="bg1"/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3" y="-176932"/>
            <a:ext cx="8333947" cy="946477"/>
          </a:xfrm>
        </p:spPr>
        <p:txBody>
          <a:bodyPr>
            <a:normAutofit/>
          </a:bodyPr>
          <a:lstStyle/>
          <a:p>
            <a:r>
              <a:rPr lang="en-US" b="1" dirty="0" smtClean="0"/>
              <a:t>Fault Modeling in a Vertical Well</a:t>
            </a:r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3927773" y="601134"/>
            <a:ext cx="1352109" cy="5792960"/>
          </a:xfrm>
          <a:custGeom>
            <a:avLst/>
            <a:gdLst>
              <a:gd name="connsiteX0" fmla="*/ 1321561 w 1348145"/>
              <a:gd name="connsiteY0" fmla="*/ 0 h 5809894"/>
              <a:gd name="connsiteX1" fmla="*/ 1346961 w 1348145"/>
              <a:gd name="connsiteY1" fmla="*/ 889000 h 5809894"/>
              <a:gd name="connsiteX2" fmla="*/ 1287695 w 1348145"/>
              <a:gd name="connsiteY2" fmla="*/ 1320800 h 5809894"/>
              <a:gd name="connsiteX3" fmla="*/ 1152228 w 1348145"/>
              <a:gd name="connsiteY3" fmla="*/ 1972733 h 5809894"/>
              <a:gd name="connsiteX4" fmla="*/ 949028 w 1348145"/>
              <a:gd name="connsiteY4" fmla="*/ 2980267 h 5809894"/>
              <a:gd name="connsiteX5" fmla="*/ 720428 w 1348145"/>
              <a:gd name="connsiteY5" fmla="*/ 3894667 h 5809894"/>
              <a:gd name="connsiteX6" fmla="*/ 280161 w 1348145"/>
              <a:gd name="connsiteY6" fmla="*/ 4986867 h 5809894"/>
              <a:gd name="connsiteX7" fmla="*/ 136228 w 1348145"/>
              <a:gd name="connsiteY7" fmla="*/ 5300133 h 5809894"/>
              <a:gd name="connsiteX8" fmla="*/ 60028 w 1348145"/>
              <a:gd name="connsiteY8" fmla="*/ 5545667 h 5809894"/>
              <a:gd name="connsiteX9" fmla="*/ 761 w 1348145"/>
              <a:gd name="connsiteY9" fmla="*/ 5808133 h 5809894"/>
              <a:gd name="connsiteX0" fmla="*/ 1330028 w 1349476"/>
              <a:gd name="connsiteY0" fmla="*/ 0 h 5776027"/>
              <a:gd name="connsiteX1" fmla="*/ 1346961 w 1349476"/>
              <a:gd name="connsiteY1" fmla="*/ 855133 h 5776027"/>
              <a:gd name="connsiteX2" fmla="*/ 1287695 w 1349476"/>
              <a:gd name="connsiteY2" fmla="*/ 1286933 h 5776027"/>
              <a:gd name="connsiteX3" fmla="*/ 1152228 w 1349476"/>
              <a:gd name="connsiteY3" fmla="*/ 1938866 h 5776027"/>
              <a:gd name="connsiteX4" fmla="*/ 949028 w 1349476"/>
              <a:gd name="connsiteY4" fmla="*/ 2946400 h 5776027"/>
              <a:gd name="connsiteX5" fmla="*/ 720428 w 1349476"/>
              <a:gd name="connsiteY5" fmla="*/ 3860800 h 5776027"/>
              <a:gd name="connsiteX6" fmla="*/ 280161 w 1349476"/>
              <a:gd name="connsiteY6" fmla="*/ 4953000 h 5776027"/>
              <a:gd name="connsiteX7" fmla="*/ 136228 w 1349476"/>
              <a:gd name="connsiteY7" fmla="*/ 5266266 h 5776027"/>
              <a:gd name="connsiteX8" fmla="*/ 60028 w 1349476"/>
              <a:gd name="connsiteY8" fmla="*/ 5511800 h 5776027"/>
              <a:gd name="connsiteX9" fmla="*/ 761 w 1349476"/>
              <a:gd name="connsiteY9" fmla="*/ 5774266 h 5776027"/>
              <a:gd name="connsiteX0" fmla="*/ 1338495 w 1352109"/>
              <a:gd name="connsiteY0" fmla="*/ 0 h 5792960"/>
              <a:gd name="connsiteX1" fmla="*/ 1346961 w 1352109"/>
              <a:gd name="connsiteY1" fmla="*/ 872066 h 5792960"/>
              <a:gd name="connsiteX2" fmla="*/ 1287695 w 1352109"/>
              <a:gd name="connsiteY2" fmla="*/ 1303866 h 5792960"/>
              <a:gd name="connsiteX3" fmla="*/ 1152228 w 1352109"/>
              <a:gd name="connsiteY3" fmla="*/ 1955799 h 5792960"/>
              <a:gd name="connsiteX4" fmla="*/ 949028 w 1352109"/>
              <a:gd name="connsiteY4" fmla="*/ 2963333 h 5792960"/>
              <a:gd name="connsiteX5" fmla="*/ 720428 w 1352109"/>
              <a:gd name="connsiteY5" fmla="*/ 3877733 h 5792960"/>
              <a:gd name="connsiteX6" fmla="*/ 280161 w 1352109"/>
              <a:gd name="connsiteY6" fmla="*/ 4969933 h 5792960"/>
              <a:gd name="connsiteX7" fmla="*/ 136228 w 1352109"/>
              <a:gd name="connsiteY7" fmla="*/ 5283199 h 5792960"/>
              <a:gd name="connsiteX8" fmla="*/ 60028 w 1352109"/>
              <a:gd name="connsiteY8" fmla="*/ 5528733 h 5792960"/>
              <a:gd name="connsiteX9" fmla="*/ 761 w 1352109"/>
              <a:gd name="connsiteY9" fmla="*/ 5791199 h 5792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52109" h="5792960">
                <a:moveTo>
                  <a:pt x="1338495" y="0"/>
                </a:moveTo>
                <a:cubicBezTo>
                  <a:pt x="1354017" y="334433"/>
                  <a:pt x="1355428" y="654755"/>
                  <a:pt x="1346961" y="872066"/>
                </a:cubicBezTo>
                <a:cubicBezTo>
                  <a:pt x="1338494" y="1089377"/>
                  <a:pt x="1320150" y="1123244"/>
                  <a:pt x="1287695" y="1303866"/>
                </a:cubicBezTo>
                <a:cubicBezTo>
                  <a:pt x="1255240" y="1484488"/>
                  <a:pt x="1208672" y="1679221"/>
                  <a:pt x="1152228" y="1955799"/>
                </a:cubicBezTo>
                <a:cubicBezTo>
                  <a:pt x="1095784" y="2232377"/>
                  <a:pt x="1020995" y="2643011"/>
                  <a:pt x="949028" y="2963333"/>
                </a:cubicBezTo>
                <a:cubicBezTo>
                  <a:pt x="877061" y="3283655"/>
                  <a:pt x="831906" y="3543300"/>
                  <a:pt x="720428" y="3877733"/>
                </a:cubicBezTo>
                <a:cubicBezTo>
                  <a:pt x="608950" y="4212166"/>
                  <a:pt x="377528" y="4735689"/>
                  <a:pt x="280161" y="4969933"/>
                </a:cubicBezTo>
                <a:cubicBezTo>
                  <a:pt x="182794" y="5204177"/>
                  <a:pt x="172917" y="5190066"/>
                  <a:pt x="136228" y="5283199"/>
                </a:cubicBezTo>
                <a:cubicBezTo>
                  <a:pt x="99539" y="5376332"/>
                  <a:pt x="82606" y="5444066"/>
                  <a:pt x="60028" y="5528733"/>
                </a:cubicBezTo>
                <a:cubicBezTo>
                  <a:pt x="37450" y="5613400"/>
                  <a:pt x="-6295" y="5813777"/>
                  <a:pt x="761" y="5791199"/>
                </a:cubicBezTo>
              </a:path>
            </a:pathLst>
          </a:custGeom>
          <a:noFill/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81948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3" y="9053"/>
            <a:ext cx="8333947" cy="900879"/>
          </a:xfrm>
        </p:spPr>
        <p:txBody>
          <a:bodyPr>
            <a:normAutofit/>
          </a:bodyPr>
          <a:lstStyle/>
          <a:p>
            <a:r>
              <a:rPr lang="en-US" b="1" dirty="0" smtClean="0"/>
              <a:t>Summary</a:t>
            </a:r>
            <a:endParaRPr lang="en-US" dirty="0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97467" y="909932"/>
            <a:ext cx="808566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8640" indent="-457200"/>
            <a:r>
              <a:rPr lang="en-US" sz="2400" dirty="0" smtClean="0"/>
              <a:t>TST can be used to predict log character using a template log</a:t>
            </a:r>
          </a:p>
          <a:p>
            <a:pPr marL="548640" indent="-457200"/>
            <a:r>
              <a:rPr lang="en-US" sz="2400" dirty="0" smtClean="0"/>
              <a:t>Use of TST provides 3D predictive capabilities</a:t>
            </a:r>
          </a:p>
          <a:p>
            <a:pPr marL="548640" indent="-457200"/>
            <a:r>
              <a:rPr lang="en-US" sz="2400" dirty="0" smtClean="0"/>
              <a:t>Faults are calculated by adding or subtracting TST</a:t>
            </a:r>
          </a:p>
          <a:p>
            <a:pPr marL="548640" indent="-457200"/>
            <a:r>
              <a:rPr lang="en-US" sz="2400" dirty="0" smtClean="0"/>
              <a:t>Modeling using TST is applicable to vertical or high-angle wells in addition to horizontal wells</a:t>
            </a:r>
          </a:p>
          <a:p>
            <a:pPr marL="548640" indent="-457200"/>
            <a:r>
              <a:rPr lang="en-US" sz="2400" dirty="0" smtClean="0"/>
              <a:t>Curtain sections are superior to vertical sections in low dip areas, but in high dip or low borehole deviation, vector sections are better than either curtain or vertical sections</a:t>
            </a:r>
          </a:p>
          <a:p>
            <a:pPr marL="548640" indent="-457200"/>
            <a:r>
              <a:rPr lang="en-US" sz="2400" dirty="0" smtClean="0"/>
              <a:t>Vector sections use TST for both the direction and length of the vectors</a:t>
            </a:r>
          </a:p>
          <a:p>
            <a:pPr marL="548640" indent="-457200"/>
            <a:r>
              <a:rPr lang="en-US" sz="2400" dirty="0" smtClean="0"/>
              <a:t>Stratigraphy </a:t>
            </a:r>
            <a:r>
              <a:rPr lang="en-US" sz="2400" dirty="0"/>
              <a:t>is a </a:t>
            </a:r>
            <a:r>
              <a:rPr lang="en-US" sz="2400" dirty="0" smtClean="0"/>
              <a:t>guide</a:t>
            </a:r>
            <a:r>
              <a:rPr lang="en-US" sz="2400" dirty="0"/>
              <a:t>, not a primary </a:t>
            </a:r>
            <a:r>
              <a:rPr lang="en-US" sz="2400" dirty="0" smtClean="0"/>
              <a:t>objective.  Choose tops that should provide the most uniform thicknesses.</a:t>
            </a:r>
            <a:endParaRPr lang="en-US" sz="2400" dirty="0"/>
          </a:p>
          <a:p>
            <a:pPr marL="548640" indent="-457200"/>
            <a:r>
              <a:rPr lang="en-US" sz="2400" dirty="0" smtClean="0"/>
              <a:t>There may be more than one interpretation possible.  Use clues in log character as well as prior knowledge about the area to help with interpretation.</a:t>
            </a:r>
          </a:p>
        </p:txBody>
      </p:sp>
    </p:spTree>
    <p:extLst>
      <p:ext uri="{BB962C8B-B14F-4D97-AF65-F5344CB8AC3E}">
        <p14:creationId xmlns:p14="http://schemas.microsoft.com/office/powerpoint/2010/main" val="234560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4" y="285026"/>
            <a:ext cx="8333947" cy="1151888"/>
          </a:xfrm>
        </p:spPr>
        <p:txBody>
          <a:bodyPr>
            <a:normAutofit/>
          </a:bodyPr>
          <a:lstStyle/>
          <a:p>
            <a:r>
              <a:rPr lang="en-US" b="1" dirty="0" smtClean="0"/>
              <a:t>3D TST Configuration</a:t>
            </a:r>
            <a:endParaRPr lang="en-US" dirty="0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1878947" y="1564005"/>
            <a:ext cx="6698911" cy="4714680"/>
            <a:chOff x="1878947" y="1564005"/>
            <a:chExt cx="6698911" cy="4714680"/>
          </a:xfrm>
        </p:grpSpPr>
        <p:cxnSp>
          <p:nvCxnSpPr>
            <p:cNvPr id="10" name="Straight Connector 9"/>
            <p:cNvCxnSpPr>
              <a:endCxn id="13" idx="3"/>
            </p:cNvCxnSpPr>
            <p:nvPr/>
          </p:nvCxnSpPr>
          <p:spPr>
            <a:xfrm>
              <a:off x="4454032" y="3921344"/>
              <a:ext cx="2716067" cy="9923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stCxn id="13" idx="1"/>
            </p:cNvCxnSpPr>
            <p:nvPr/>
          </p:nvCxnSpPr>
          <p:spPr>
            <a:xfrm flipV="1">
              <a:off x="1978560" y="3921344"/>
              <a:ext cx="2475473" cy="81435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Freeform 11"/>
            <p:cNvSpPr/>
            <p:nvPr/>
          </p:nvSpPr>
          <p:spPr>
            <a:xfrm>
              <a:off x="1996947" y="3274193"/>
              <a:ext cx="5207251" cy="1479973"/>
            </a:xfrm>
            <a:custGeom>
              <a:avLst/>
              <a:gdLst>
                <a:gd name="connsiteX0" fmla="*/ 3418703 w 7084541"/>
                <a:gd name="connsiteY0" fmla="*/ 3542270 h 3542270"/>
                <a:gd name="connsiteX1" fmla="*/ 7084541 w 7084541"/>
                <a:gd name="connsiteY1" fmla="*/ 1145059 h 3542270"/>
                <a:gd name="connsiteX2" fmla="*/ 3435178 w 7084541"/>
                <a:gd name="connsiteY2" fmla="*/ 0 h 3542270"/>
                <a:gd name="connsiteX3" fmla="*/ 0 w 7084541"/>
                <a:gd name="connsiteY3" fmla="*/ 1153297 h 3542270"/>
                <a:gd name="connsiteX4" fmla="*/ 3418703 w 7084541"/>
                <a:gd name="connsiteY4" fmla="*/ 3542270 h 3542270"/>
                <a:gd name="connsiteX0" fmla="*/ 3418703 w 7018638"/>
                <a:gd name="connsiteY0" fmla="*/ 3542270 h 3542270"/>
                <a:gd name="connsiteX1" fmla="*/ 7018638 w 7018638"/>
                <a:gd name="connsiteY1" fmla="*/ 1161534 h 3542270"/>
                <a:gd name="connsiteX2" fmla="*/ 3435178 w 7018638"/>
                <a:gd name="connsiteY2" fmla="*/ 0 h 3542270"/>
                <a:gd name="connsiteX3" fmla="*/ 0 w 7018638"/>
                <a:gd name="connsiteY3" fmla="*/ 1153297 h 3542270"/>
                <a:gd name="connsiteX4" fmla="*/ 3418703 w 7018638"/>
                <a:gd name="connsiteY4" fmla="*/ 3542270 h 3542270"/>
                <a:gd name="connsiteX0" fmla="*/ 3361038 w 6960973"/>
                <a:gd name="connsiteY0" fmla="*/ 3542270 h 3542270"/>
                <a:gd name="connsiteX1" fmla="*/ 6960973 w 6960973"/>
                <a:gd name="connsiteY1" fmla="*/ 1161534 h 3542270"/>
                <a:gd name="connsiteX2" fmla="*/ 3377513 w 6960973"/>
                <a:gd name="connsiteY2" fmla="*/ 0 h 3542270"/>
                <a:gd name="connsiteX3" fmla="*/ 0 w 6960973"/>
                <a:gd name="connsiteY3" fmla="*/ 1145059 h 3542270"/>
                <a:gd name="connsiteX4" fmla="*/ 3361038 w 6960973"/>
                <a:gd name="connsiteY4" fmla="*/ 3542270 h 3542270"/>
                <a:gd name="connsiteX0" fmla="*/ 3398632 w 6960973"/>
                <a:gd name="connsiteY0" fmla="*/ 1538724 h 1538724"/>
                <a:gd name="connsiteX1" fmla="*/ 6960973 w 6960973"/>
                <a:gd name="connsiteY1" fmla="*/ 1161534 h 1538724"/>
                <a:gd name="connsiteX2" fmla="*/ 3377513 w 6960973"/>
                <a:gd name="connsiteY2" fmla="*/ 0 h 1538724"/>
                <a:gd name="connsiteX3" fmla="*/ 0 w 6960973"/>
                <a:gd name="connsiteY3" fmla="*/ 1145059 h 1538724"/>
                <a:gd name="connsiteX4" fmla="*/ 3398632 w 6960973"/>
                <a:gd name="connsiteY4" fmla="*/ 1538724 h 1538724"/>
                <a:gd name="connsiteX0" fmla="*/ 3398632 w 6986034"/>
                <a:gd name="connsiteY0" fmla="*/ 1886033 h 1886033"/>
                <a:gd name="connsiteX1" fmla="*/ 6986034 w 6986034"/>
                <a:gd name="connsiteY1" fmla="*/ 0 h 1886033"/>
                <a:gd name="connsiteX2" fmla="*/ 3377513 w 6986034"/>
                <a:gd name="connsiteY2" fmla="*/ 347309 h 1886033"/>
                <a:gd name="connsiteX3" fmla="*/ 0 w 6986034"/>
                <a:gd name="connsiteY3" fmla="*/ 1492368 h 1886033"/>
                <a:gd name="connsiteX4" fmla="*/ 3398632 w 6986034"/>
                <a:gd name="connsiteY4" fmla="*/ 1886033 h 1886033"/>
                <a:gd name="connsiteX0" fmla="*/ 3398632 w 6998565"/>
                <a:gd name="connsiteY0" fmla="*/ 1848931 h 1848931"/>
                <a:gd name="connsiteX1" fmla="*/ 6998565 w 6998565"/>
                <a:gd name="connsiteY1" fmla="*/ 0 h 1848931"/>
                <a:gd name="connsiteX2" fmla="*/ 3377513 w 6998565"/>
                <a:gd name="connsiteY2" fmla="*/ 310207 h 1848931"/>
                <a:gd name="connsiteX3" fmla="*/ 0 w 6998565"/>
                <a:gd name="connsiteY3" fmla="*/ 1455266 h 1848931"/>
                <a:gd name="connsiteX4" fmla="*/ 3398632 w 6998565"/>
                <a:gd name="connsiteY4" fmla="*/ 1848931 h 1848931"/>
                <a:gd name="connsiteX0" fmla="*/ 3386102 w 6998565"/>
                <a:gd name="connsiteY0" fmla="*/ 1972608 h 1972608"/>
                <a:gd name="connsiteX1" fmla="*/ 6998565 w 6998565"/>
                <a:gd name="connsiteY1" fmla="*/ 0 h 1972608"/>
                <a:gd name="connsiteX2" fmla="*/ 3377513 w 6998565"/>
                <a:gd name="connsiteY2" fmla="*/ 310207 h 1972608"/>
                <a:gd name="connsiteX3" fmla="*/ 0 w 6998565"/>
                <a:gd name="connsiteY3" fmla="*/ 1455266 h 1972608"/>
                <a:gd name="connsiteX4" fmla="*/ 3386102 w 6998565"/>
                <a:gd name="connsiteY4" fmla="*/ 1972608 h 1972608"/>
                <a:gd name="connsiteX0" fmla="*/ 3386102 w 6998565"/>
                <a:gd name="connsiteY0" fmla="*/ 1848933 h 1848933"/>
                <a:gd name="connsiteX1" fmla="*/ 6998565 w 6998565"/>
                <a:gd name="connsiteY1" fmla="*/ 0 h 1848933"/>
                <a:gd name="connsiteX2" fmla="*/ 3377513 w 6998565"/>
                <a:gd name="connsiteY2" fmla="*/ 186532 h 1848933"/>
                <a:gd name="connsiteX3" fmla="*/ 0 w 6998565"/>
                <a:gd name="connsiteY3" fmla="*/ 1331591 h 1848933"/>
                <a:gd name="connsiteX4" fmla="*/ 3386102 w 6998565"/>
                <a:gd name="connsiteY4" fmla="*/ 1848933 h 1848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98565" h="1848933">
                  <a:moveTo>
                    <a:pt x="3386102" y="1848933"/>
                  </a:moveTo>
                  <a:lnTo>
                    <a:pt x="6998565" y="0"/>
                  </a:lnTo>
                  <a:lnTo>
                    <a:pt x="3377513" y="186532"/>
                  </a:lnTo>
                  <a:lnTo>
                    <a:pt x="0" y="1331591"/>
                  </a:lnTo>
                  <a:lnTo>
                    <a:pt x="3386102" y="1848933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1947612" y="1564005"/>
              <a:ext cx="5265394" cy="4714680"/>
            </a:xfrm>
            <a:custGeom>
              <a:avLst/>
              <a:gdLst>
                <a:gd name="connsiteX0" fmla="*/ 16475 w 7092778"/>
                <a:gd name="connsiteY0" fmla="*/ 675503 h 5931244"/>
                <a:gd name="connsiteX1" fmla="*/ 0 w 7092778"/>
                <a:gd name="connsiteY1" fmla="*/ 3937687 h 5931244"/>
                <a:gd name="connsiteX2" fmla="*/ 3286897 w 7092778"/>
                <a:gd name="connsiteY2" fmla="*/ 5931244 h 5931244"/>
                <a:gd name="connsiteX3" fmla="*/ 7035113 w 7092778"/>
                <a:gd name="connsiteY3" fmla="*/ 4209536 h 5931244"/>
                <a:gd name="connsiteX4" fmla="*/ 7092778 w 7092778"/>
                <a:gd name="connsiteY4" fmla="*/ 708454 h 5931244"/>
                <a:gd name="connsiteX5" fmla="*/ 3130378 w 7092778"/>
                <a:gd name="connsiteY5" fmla="*/ 0 h 5931244"/>
                <a:gd name="connsiteX6" fmla="*/ 16475 w 7092778"/>
                <a:gd name="connsiteY6" fmla="*/ 675503 h 5931244"/>
                <a:gd name="connsiteX0" fmla="*/ 16475 w 7092778"/>
                <a:gd name="connsiteY0" fmla="*/ 650790 h 5906531"/>
                <a:gd name="connsiteX1" fmla="*/ 0 w 7092778"/>
                <a:gd name="connsiteY1" fmla="*/ 3912974 h 5906531"/>
                <a:gd name="connsiteX2" fmla="*/ 3286897 w 7092778"/>
                <a:gd name="connsiteY2" fmla="*/ 5906531 h 5906531"/>
                <a:gd name="connsiteX3" fmla="*/ 7035113 w 7092778"/>
                <a:gd name="connsiteY3" fmla="*/ 4184823 h 5906531"/>
                <a:gd name="connsiteX4" fmla="*/ 7092778 w 7092778"/>
                <a:gd name="connsiteY4" fmla="*/ 683741 h 5906531"/>
                <a:gd name="connsiteX5" fmla="*/ 3591697 w 7092778"/>
                <a:gd name="connsiteY5" fmla="*/ 0 h 5906531"/>
                <a:gd name="connsiteX6" fmla="*/ 16475 w 7092778"/>
                <a:gd name="connsiteY6" fmla="*/ 650790 h 5906531"/>
                <a:gd name="connsiteX0" fmla="*/ 16475 w 7092778"/>
                <a:gd name="connsiteY0" fmla="*/ 650790 h 5906531"/>
                <a:gd name="connsiteX1" fmla="*/ 0 w 7092778"/>
                <a:gd name="connsiteY1" fmla="*/ 3912974 h 5906531"/>
                <a:gd name="connsiteX2" fmla="*/ 3286897 w 7092778"/>
                <a:gd name="connsiteY2" fmla="*/ 5906531 h 5906531"/>
                <a:gd name="connsiteX3" fmla="*/ 7035113 w 7092778"/>
                <a:gd name="connsiteY3" fmla="*/ 4184823 h 5906531"/>
                <a:gd name="connsiteX4" fmla="*/ 7092778 w 7092778"/>
                <a:gd name="connsiteY4" fmla="*/ 683741 h 5906531"/>
                <a:gd name="connsiteX5" fmla="*/ 3459891 w 7092778"/>
                <a:gd name="connsiteY5" fmla="*/ 0 h 5906531"/>
                <a:gd name="connsiteX6" fmla="*/ 16475 w 7092778"/>
                <a:gd name="connsiteY6" fmla="*/ 650790 h 5906531"/>
                <a:gd name="connsiteX0" fmla="*/ 16475 w 7092778"/>
                <a:gd name="connsiteY0" fmla="*/ 650790 h 5890055"/>
                <a:gd name="connsiteX1" fmla="*/ 0 w 7092778"/>
                <a:gd name="connsiteY1" fmla="*/ 3912974 h 5890055"/>
                <a:gd name="connsiteX2" fmla="*/ 3377513 w 7092778"/>
                <a:gd name="connsiteY2" fmla="*/ 5890055 h 5890055"/>
                <a:gd name="connsiteX3" fmla="*/ 7035113 w 7092778"/>
                <a:gd name="connsiteY3" fmla="*/ 4184823 h 5890055"/>
                <a:gd name="connsiteX4" fmla="*/ 7092778 w 7092778"/>
                <a:gd name="connsiteY4" fmla="*/ 683741 h 5890055"/>
                <a:gd name="connsiteX5" fmla="*/ 3459891 w 7092778"/>
                <a:gd name="connsiteY5" fmla="*/ 0 h 5890055"/>
                <a:gd name="connsiteX6" fmla="*/ 16475 w 7092778"/>
                <a:gd name="connsiteY6" fmla="*/ 650790 h 5890055"/>
                <a:gd name="connsiteX0" fmla="*/ 200 w 7076503"/>
                <a:gd name="connsiteY0" fmla="*/ 650790 h 5890055"/>
                <a:gd name="connsiteX1" fmla="*/ 99054 w 7076503"/>
                <a:gd name="connsiteY1" fmla="*/ 3995352 h 5890055"/>
                <a:gd name="connsiteX2" fmla="*/ 3361238 w 7076503"/>
                <a:gd name="connsiteY2" fmla="*/ 5890055 h 5890055"/>
                <a:gd name="connsiteX3" fmla="*/ 7018838 w 7076503"/>
                <a:gd name="connsiteY3" fmla="*/ 4184823 h 5890055"/>
                <a:gd name="connsiteX4" fmla="*/ 7076503 w 7076503"/>
                <a:gd name="connsiteY4" fmla="*/ 683741 h 5890055"/>
                <a:gd name="connsiteX5" fmla="*/ 3443616 w 7076503"/>
                <a:gd name="connsiteY5" fmla="*/ 0 h 5890055"/>
                <a:gd name="connsiteX6" fmla="*/ 200 w 7076503"/>
                <a:gd name="connsiteY6" fmla="*/ 650790 h 5890055"/>
                <a:gd name="connsiteX0" fmla="*/ 405 w 7076708"/>
                <a:gd name="connsiteY0" fmla="*/ 650790 h 5890055"/>
                <a:gd name="connsiteX1" fmla="*/ 41595 w 7076708"/>
                <a:gd name="connsiteY1" fmla="*/ 3962401 h 5890055"/>
                <a:gd name="connsiteX2" fmla="*/ 3361443 w 7076708"/>
                <a:gd name="connsiteY2" fmla="*/ 5890055 h 5890055"/>
                <a:gd name="connsiteX3" fmla="*/ 7019043 w 7076708"/>
                <a:gd name="connsiteY3" fmla="*/ 4184823 h 5890055"/>
                <a:gd name="connsiteX4" fmla="*/ 7076708 w 7076708"/>
                <a:gd name="connsiteY4" fmla="*/ 683741 h 5890055"/>
                <a:gd name="connsiteX5" fmla="*/ 3443821 w 7076708"/>
                <a:gd name="connsiteY5" fmla="*/ 0 h 5890055"/>
                <a:gd name="connsiteX6" fmla="*/ 405 w 7076708"/>
                <a:gd name="connsiteY6" fmla="*/ 650790 h 5890055"/>
                <a:gd name="connsiteX0" fmla="*/ 405 w 7076708"/>
                <a:gd name="connsiteY0" fmla="*/ 650790 h 5890055"/>
                <a:gd name="connsiteX1" fmla="*/ 41595 w 7076708"/>
                <a:gd name="connsiteY1" fmla="*/ 3962401 h 5890055"/>
                <a:gd name="connsiteX2" fmla="*/ 3419108 w 7076708"/>
                <a:gd name="connsiteY2" fmla="*/ 5890055 h 5890055"/>
                <a:gd name="connsiteX3" fmla="*/ 7019043 w 7076708"/>
                <a:gd name="connsiteY3" fmla="*/ 4184823 h 5890055"/>
                <a:gd name="connsiteX4" fmla="*/ 7076708 w 7076708"/>
                <a:gd name="connsiteY4" fmla="*/ 683741 h 5890055"/>
                <a:gd name="connsiteX5" fmla="*/ 3443821 w 7076708"/>
                <a:gd name="connsiteY5" fmla="*/ 0 h 5890055"/>
                <a:gd name="connsiteX6" fmla="*/ 405 w 7076708"/>
                <a:gd name="connsiteY6" fmla="*/ 650790 h 5890055"/>
                <a:gd name="connsiteX0" fmla="*/ 405 w 7076708"/>
                <a:gd name="connsiteY0" fmla="*/ 650790 h 5890055"/>
                <a:gd name="connsiteX1" fmla="*/ 41595 w 7076708"/>
                <a:gd name="connsiteY1" fmla="*/ 3962401 h 5890055"/>
                <a:gd name="connsiteX2" fmla="*/ 3419108 w 7076708"/>
                <a:gd name="connsiteY2" fmla="*/ 5890055 h 5890055"/>
                <a:gd name="connsiteX3" fmla="*/ 7019043 w 7076708"/>
                <a:gd name="connsiteY3" fmla="*/ 4184823 h 5890055"/>
                <a:gd name="connsiteX4" fmla="*/ 7076708 w 7076708"/>
                <a:gd name="connsiteY4" fmla="*/ 683741 h 5890055"/>
                <a:gd name="connsiteX5" fmla="*/ 3356104 w 7076708"/>
                <a:gd name="connsiteY5" fmla="*/ 0 h 5890055"/>
                <a:gd name="connsiteX6" fmla="*/ 405 w 7076708"/>
                <a:gd name="connsiteY6" fmla="*/ 650790 h 589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76708" h="5890055">
                  <a:moveTo>
                    <a:pt x="405" y="650790"/>
                  </a:moveTo>
                  <a:cubicBezTo>
                    <a:pt x="-5087" y="1738185"/>
                    <a:pt x="47087" y="2875006"/>
                    <a:pt x="41595" y="3962401"/>
                  </a:cubicBezTo>
                  <a:lnTo>
                    <a:pt x="3419108" y="5890055"/>
                  </a:lnTo>
                  <a:lnTo>
                    <a:pt x="7019043" y="4184823"/>
                  </a:lnTo>
                  <a:lnTo>
                    <a:pt x="7076708" y="683741"/>
                  </a:lnTo>
                  <a:lnTo>
                    <a:pt x="3356104" y="0"/>
                  </a:lnTo>
                  <a:lnTo>
                    <a:pt x="405" y="650790"/>
                  </a:lnTo>
                  <a:close/>
                </a:path>
              </a:pathLst>
            </a:cu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4388081" y="3569479"/>
              <a:ext cx="494154" cy="504879"/>
            </a:xfrm>
            <a:prstGeom prst="line">
              <a:avLst/>
            </a:prstGeom>
            <a:ln w="666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Freeform 14"/>
            <p:cNvSpPr/>
            <p:nvPr/>
          </p:nvSpPr>
          <p:spPr>
            <a:xfrm>
              <a:off x="1972690" y="2310341"/>
              <a:ext cx="5243251" cy="1308802"/>
            </a:xfrm>
            <a:custGeom>
              <a:avLst/>
              <a:gdLst>
                <a:gd name="connsiteX0" fmla="*/ 3418703 w 7084541"/>
                <a:gd name="connsiteY0" fmla="*/ 3542270 h 3542270"/>
                <a:gd name="connsiteX1" fmla="*/ 7084541 w 7084541"/>
                <a:gd name="connsiteY1" fmla="*/ 1145059 h 3542270"/>
                <a:gd name="connsiteX2" fmla="*/ 3435178 w 7084541"/>
                <a:gd name="connsiteY2" fmla="*/ 0 h 3542270"/>
                <a:gd name="connsiteX3" fmla="*/ 0 w 7084541"/>
                <a:gd name="connsiteY3" fmla="*/ 1153297 h 3542270"/>
                <a:gd name="connsiteX4" fmla="*/ 3418703 w 7084541"/>
                <a:gd name="connsiteY4" fmla="*/ 3542270 h 3542270"/>
                <a:gd name="connsiteX0" fmla="*/ 3431234 w 7084541"/>
                <a:gd name="connsiteY0" fmla="*/ 2019861 h 2019861"/>
                <a:gd name="connsiteX1" fmla="*/ 7084541 w 7084541"/>
                <a:gd name="connsiteY1" fmla="*/ 1145059 h 2019861"/>
                <a:gd name="connsiteX2" fmla="*/ 3435178 w 7084541"/>
                <a:gd name="connsiteY2" fmla="*/ 0 h 2019861"/>
                <a:gd name="connsiteX3" fmla="*/ 0 w 7084541"/>
                <a:gd name="connsiteY3" fmla="*/ 1153297 h 2019861"/>
                <a:gd name="connsiteX4" fmla="*/ 3431234 w 7084541"/>
                <a:gd name="connsiteY4" fmla="*/ 2019861 h 2019861"/>
                <a:gd name="connsiteX0" fmla="*/ 3406173 w 7059480"/>
                <a:gd name="connsiteY0" fmla="*/ 2019861 h 2523467"/>
                <a:gd name="connsiteX1" fmla="*/ 7059480 w 7059480"/>
                <a:gd name="connsiteY1" fmla="*/ 1145059 h 2523467"/>
                <a:gd name="connsiteX2" fmla="*/ 3410117 w 7059480"/>
                <a:gd name="connsiteY2" fmla="*/ 0 h 2523467"/>
                <a:gd name="connsiteX3" fmla="*/ 0 w 7059480"/>
                <a:gd name="connsiteY3" fmla="*/ 2523467 h 2523467"/>
                <a:gd name="connsiteX4" fmla="*/ 3406173 w 7059480"/>
                <a:gd name="connsiteY4" fmla="*/ 2019861 h 2523467"/>
                <a:gd name="connsiteX0" fmla="*/ 3406173 w 7059480"/>
                <a:gd name="connsiteY0" fmla="*/ 874802 h 1378408"/>
                <a:gd name="connsiteX1" fmla="*/ 7059480 w 7059480"/>
                <a:gd name="connsiteY1" fmla="*/ 0 h 1378408"/>
                <a:gd name="connsiteX2" fmla="*/ 3372525 w 7059480"/>
                <a:gd name="connsiteY2" fmla="*/ 238950 h 1378408"/>
                <a:gd name="connsiteX3" fmla="*/ 0 w 7059480"/>
                <a:gd name="connsiteY3" fmla="*/ 1378408 h 1378408"/>
                <a:gd name="connsiteX4" fmla="*/ 3406173 w 7059480"/>
                <a:gd name="connsiteY4" fmla="*/ 874802 h 1378408"/>
                <a:gd name="connsiteX0" fmla="*/ 3406173 w 7059480"/>
                <a:gd name="connsiteY0" fmla="*/ 1552967 h 1552967"/>
                <a:gd name="connsiteX1" fmla="*/ 7059480 w 7059480"/>
                <a:gd name="connsiteY1" fmla="*/ 0 h 1552967"/>
                <a:gd name="connsiteX2" fmla="*/ 3372525 w 7059480"/>
                <a:gd name="connsiteY2" fmla="*/ 238950 h 1552967"/>
                <a:gd name="connsiteX3" fmla="*/ 0 w 7059480"/>
                <a:gd name="connsiteY3" fmla="*/ 1378408 h 1552967"/>
                <a:gd name="connsiteX4" fmla="*/ 3406173 w 7059480"/>
                <a:gd name="connsiteY4" fmla="*/ 1552967 h 1552967"/>
                <a:gd name="connsiteX0" fmla="*/ 3406173 w 7059480"/>
                <a:gd name="connsiteY0" fmla="*/ 1636008 h 1636008"/>
                <a:gd name="connsiteX1" fmla="*/ 7059480 w 7059480"/>
                <a:gd name="connsiteY1" fmla="*/ 0 h 1636008"/>
                <a:gd name="connsiteX2" fmla="*/ 3372525 w 7059480"/>
                <a:gd name="connsiteY2" fmla="*/ 321991 h 1636008"/>
                <a:gd name="connsiteX3" fmla="*/ 0 w 7059480"/>
                <a:gd name="connsiteY3" fmla="*/ 1461449 h 1636008"/>
                <a:gd name="connsiteX4" fmla="*/ 3406173 w 7059480"/>
                <a:gd name="connsiteY4" fmla="*/ 1636008 h 1636008"/>
                <a:gd name="connsiteX0" fmla="*/ 3406173 w 7046949"/>
                <a:gd name="connsiteY0" fmla="*/ 1829768 h 1829768"/>
                <a:gd name="connsiteX1" fmla="*/ 7046949 w 7046949"/>
                <a:gd name="connsiteY1" fmla="*/ 0 h 1829768"/>
                <a:gd name="connsiteX2" fmla="*/ 3372525 w 7046949"/>
                <a:gd name="connsiteY2" fmla="*/ 515751 h 1829768"/>
                <a:gd name="connsiteX3" fmla="*/ 0 w 7046949"/>
                <a:gd name="connsiteY3" fmla="*/ 1655209 h 1829768"/>
                <a:gd name="connsiteX4" fmla="*/ 3406173 w 7046949"/>
                <a:gd name="connsiteY4" fmla="*/ 1829768 h 1829768"/>
                <a:gd name="connsiteX0" fmla="*/ 3406173 w 7046949"/>
                <a:gd name="connsiteY0" fmla="*/ 1829768 h 1829768"/>
                <a:gd name="connsiteX1" fmla="*/ 7046949 w 7046949"/>
                <a:gd name="connsiteY1" fmla="*/ 0 h 1829768"/>
                <a:gd name="connsiteX2" fmla="*/ 3334933 w 7046949"/>
                <a:gd name="connsiteY2" fmla="*/ 418870 h 1829768"/>
                <a:gd name="connsiteX3" fmla="*/ 0 w 7046949"/>
                <a:gd name="connsiteY3" fmla="*/ 1655209 h 1829768"/>
                <a:gd name="connsiteX4" fmla="*/ 3406173 w 7046949"/>
                <a:gd name="connsiteY4" fmla="*/ 1829768 h 182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46949" h="1829768">
                  <a:moveTo>
                    <a:pt x="3406173" y="1829768"/>
                  </a:moveTo>
                  <a:lnTo>
                    <a:pt x="7046949" y="0"/>
                  </a:lnTo>
                  <a:lnTo>
                    <a:pt x="3334933" y="418870"/>
                  </a:lnTo>
                  <a:lnTo>
                    <a:pt x="0" y="1655209"/>
                  </a:lnTo>
                  <a:lnTo>
                    <a:pt x="3406173" y="1829768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1947913" y="2091522"/>
              <a:ext cx="5265093" cy="778087"/>
            </a:xfrm>
            <a:custGeom>
              <a:avLst/>
              <a:gdLst>
                <a:gd name="connsiteX0" fmla="*/ 0 w 7092779"/>
                <a:gd name="connsiteY0" fmla="*/ 0 h 972065"/>
                <a:gd name="connsiteX1" fmla="*/ 3435179 w 7092779"/>
                <a:gd name="connsiteY1" fmla="*/ 972065 h 972065"/>
                <a:gd name="connsiteX2" fmla="*/ 7092779 w 7092779"/>
                <a:gd name="connsiteY2" fmla="*/ 24713 h 972065"/>
                <a:gd name="connsiteX0" fmla="*/ 0 w 7076303"/>
                <a:gd name="connsiteY0" fmla="*/ 0 h 972065"/>
                <a:gd name="connsiteX1" fmla="*/ 3435179 w 7076303"/>
                <a:gd name="connsiteY1" fmla="*/ 972065 h 972065"/>
                <a:gd name="connsiteX2" fmla="*/ 7076303 w 7076303"/>
                <a:gd name="connsiteY2" fmla="*/ 41189 h 972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76303" h="972065">
                  <a:moveTo>
                    <a:pt x="0" y="0"/>
                  </a:moveTo>
                  <a:lnTo>
                    <a:pt x="3435179" y="972065"/>
                  </a:lnTo>
                  <a:lnTo>
                    <a:pt x="7076303" y="41189"/>
                  </a:lnTo>
                </a:path>
              </a:pathLst>
            </a:cu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>
              <a:stCxn id="16" idx="1"/>
              <a:endCxn id="13" idx="2"/>
            </p:cNvCxnSpPr>
            <p:nvPr/>
          </p:nvCxnSpPr>
          <p:spPr>
            <a:xfrm flipH="1">
              <a:off x="4491584" y="2869610"/>
              <a:ext cx="12259" cy="3409075"/>
            </a:xfrm>
            <a:prstGeom prst="line">
              <a:avLst/>
            </a:prstGeom>
            <a:noFill/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13" idx="5"/>
              <a:endCxn id="15" idx="2"/>
            </p:cNvCxnSpPr>
            <p:nvPr/>
          </p:nvCxnSpPr>
          <p:spPr>
            <a:xfrm>
              <a:off x="4444706" y="1564005"/>
              <a:ext cx="9326" cy="10459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17887" y="4371346"/>
              <a:ext cx="885747" cy="811765"/>
            </a:xfrm>
            <a:prstGeom prst="line">
              <a:avLst/>
            </a:prstGeom>
            <a:ln w="666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2821705" y="2124138"/>
              <a:ext cx="1202753" cy="1098854"/>
            </a:xfrm>
            <a:prstGeom prst="line">
              <a:avLst/>
            </a:prstGeom>
            <a:ln w="666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 rot="2460000">
              <a:off x="1878947" y="1566329"/>
              <a:ext cx="11302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Borehole</a:t>
              </a:r>
              <a:endParaRPr lang="en-US" sz="20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165438" y="2091522"/>
              <a:ext cx="12872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Top of Bed</a:t>
              </a:r>
              <a:endParaRPr lang="en-US" sz="20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170100" y="3052276"/>
              <a:ext cx="140775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Base of Bed</a:t>
              </a:r>
              <a:endParaRPr lang="en-US" sz="2000" dirty="0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4017900" y="3199486"/>
              <a:ext cx="96900" cy="381914"/>
            </a:xfrm>
            <a:prstGeom prst="line">
              <a:avLst/>
            </a:prstGeom>
            <a:ln w="44450">
              <a:solidFill>
                <a:schemeClr val="tx1"/>
              </a:solidFill>
              <a:prstDash val="sysDot"/>
              <a:tailEnd type="non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3210822" y="4017429"/>
              <a:ext cx="12868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TST Vector</a:t>
              </a:r>
              <a:endParaRPr lang="en-US" sz="2000" dirty="0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4114800" y="3581400"/>
              <a:ext cx="116681" cy="492958"/>
            </a:xfrm>
            <a:prstGeom prst="line">
              <a:avLst/>
            </a:prstGeom>
            <a:ln w="44450">
              <a:solidFill>
                <a:schemeClr val="tx1"/>
              </a:solidFill>
              <a:prstDash val="solid"/>
              <a:tailEnd type="stealth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0824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128" y="191221"/>
            <a:ext cx="8333947" cy="1151888"/>
          </a:xfrm>
        </p:spPr>
        <p:txBody>
          <a:bodyPr>
            <a:normAutofit/>
          </a:bodyPr>
          <a:lstStyle/>
          <a:p>
            <a:r>
              <a:rPr lang="en-US" b="1" dirty="0" smtClean="0"/>
              <a:t>2D TST Configuration</a:t>
            </a:r>
            <a:endParaRPr lang="en-US" dirty="0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175050" y="1098012"/>
            <a:ext cx="75831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This cross section is in the plane in which the borehole and </a:t>
            </a:r>
          </a:p>
          <a:p>
            <a:r>
              <a:rPr lang="en-US" sz="2400" dirty="0" smtClean="0"/>
              <a:t>bed-normal lie.  (The plane is not necessarily vertical)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1185300" y="2502395"/>
            <a:ext cx="7528969" cy="3888308"/>
            <a:chOff x="411283" y="1012960"/>
            <a:chExt cx="7528969" cy="3888308"/>
          </a:xfrm>
        </p:grpSpPr>
        <p:cxnSp>
          <p:nvCxnSpPr>
            <p:cNvPr id="72" name="Straight Connector 71"/>
            <p:cNvCxnSpPr/>
            <p:nvPr/>
          </p:nvCxnSpPr>
          <p:spPr>
            <a:xfrm flipV="1">
              <a:off x="1525036" y="1172912"/>
              <a:ext cx="5729416" cy="16764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V="1">
              <a:off x="2072852" y="2887412"/>
              <a:ext cx="5729416" cy="16764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1615652" y="1401512"/>
              <a:ext cx="6324600" cy="2971800"/>
            </a:xfrm>
            <a:prstGeom prst="line">
              <a:avLst/>
            </a:prstGeom>
            <a:ln w="38100">
              <a:solidFill>
                <a:schemeClr val="tx1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 rot="20640000">
              <a:off x="411283" y="2820914"/>
              <a:ext cx="1180451" cy="369332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Top of Bed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 rot="20640000">
              <a:off x="877144" y="4531936"/>
              <a:ext cx="1285929" cy="369332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Base of Bed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 rot="1380000">
              <a:off x="667274" y="1012960"/>
              <a:ext cx="1036053" cy="369332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Borehole</a:t>
              </a:r>
            </a:p>
          </p:txBody>
        </p:sp>
        <p:cxnSp>
          <p:nvCxnSpPr>
            <p:cNvPr id="78" name="Straight Arrow Connector 77"/>
            <p:cNvCxnSpPr/>
            <p:nvPr/>
          </p:nvCxnSpPr>
          <p:spPr>
            <a:xfrm>
              <a:off x="3499111" y="2284698"/>
              <a:ext cx="510746" cy="1707292"/>
            </a:xfrm>
            <a:prstGeom prst="straightConnector1">
              <a:avLst/>
            </a:prstGeom>
            <a:ln w="31750">
              <a:solidFill>
                <a:schemeClr val="tx1"/>
              </a:solidFill>
              <a:headEnd type="none" w="lg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 rot="20640000">
              <a:off x="3498419" y="2953038"/>
              <a:ext cx="512128" cy="369332"/>
            </a:xfrm>
            <a:prstGeom prst="rect">
              <a:avLst/>
            </a:prstGeom>
            <a:solidFill>
              <a:schemeClr val="bg1"/>
            </a:solidFill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TST</a:t>
              </a:r>
            </a:p>
          </p:txBody>
        </p:sp>
        <p:cxnSp>
          <p:nvCxnSpPr>
            <p:cNvPr id="80" name="Straight Arrow Connector 79"/>
            <p:cNvCxnSpPr/>
            <p:nvPr/>
          </p:nvCxnSpPr>
          <p:spPr>
            <a:xfrm>
              <a:off x="3610954" y="2068433"/>
              <a:ext cx="2417089" cy="1170117"/>
            </a:xfrm>
            <a:prstGeom prst="straightConnector1">
              <a:avLst/>
            </a:prstGeom>
            <a:ln>
              <a:solidFill>
                <a:schemeClr val="tx1"/>
              </a:solidFill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/>
            <p:cNvSpPr txBox="1"/>
            <p:nvPr/>
          </p:nvSpPr>
          <p:spPr>
            <a:xfrm rot="1380000">
              <a:off x="4577267" y="2464146"/>
              <a:ext cx="494046" cy="369332"/>
            </a:xfrm>
            <a:prstGeom prst="rect">
              <a:avLst/>
            </a:prstGeom>
            <a:solidFill>
              <a:schemeClr val="bg1"/>
            </a:solidFill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MT</a:t>
              </a:r>
            </a:p>
          </p:txBody>
        </p:sp>
        <p:cxnSp>
          <p:nvCxnSpPr>
            <p:cNvPr id="82" name="Straight Connector 81"/>
            <p:cNvCxnSpPr/>
            <p:nvPr/>
          </p:nvCxnSpPr>
          <p:spPr>
            <a:xfrm flipV="1">
              <a:off x="3527860" y="1924500"/>
              <a:ext cx="166188" cy="28786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V="1">
              <a:off x="5954648" y="3086064"/>
              <a:ext cx="166188" cy="28786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>
              <a:off x="5781409" y="3354581"/>
              <a:ext cx="145192" cy="76200"/>
            </a:xfrm>
            <a:prstGeom prst="line">
              <a:avLst/>
            </a:prstGeom>
            <a:ln w="3810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047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9483" y="-1"/>
            <a:ext cx="8333947" cy="929367"/>
          </a:xfrm>
        </p:spPr>
        <p:txBody>
          <a:bodyPr>
            <a:normAutofit/>
          </a:bodyPr>
          <a:lstStyle/>
          <a:p>
            <a:r>
              <a:rPr lang="en-US" b="1" dirty="0" smtClean="0"/>
              <a:t>TST Equation</a:t>
            </a:r>
            <a:endParaRPr lang="en-US" dirty="0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876812" y="970360"/>
            <a:ext cx="8081110" cy="5797844"/>
            <a:chOff x="829483" y="1060156"/>
            <a:chExt cx="8081110" cy="5797844"/>
          </a:xfrm>
        </p:grpSpPr>
        <p:sp>
          <p:nvSpPr>
            <p:cNvPr id="3" name="TextBox 2"/>
            <p:cNvSpPr txBox="1"/>
            <p:nvPr/>
          </p:nvSpPr>
          <p:spPr>
            <a:xfrm>
              <a:off x="829483" y="3811012"/>
              <a:ext cx="6380145" cy="30469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Where </a:t>
              </a:r>
              <a:r>
                <a:rPr lang="en-US" sz="2400" i="1" dirty="0"/>
                <a:t>TST</a:t>
              </a:r>
              <a:r>
                <a:rPr lang="en-US" sz="2400" dirty="0"/>
                <a:t> = true stratigraphic thickness</a:t>
              </a:r>
              <a:endParaRPr lang="en-US" sz="2400" dirty="0" smtClean="0"/>
            </a:p>
            <a:p>
              <a:r>
                <a:rPr lang="en-US" sz="2400" i="1" dirty="0"/>
                <a:t> </a:t>
              </a:r>
              <a:r>
                <a:rPr lang="en-US" sz="2400" i="1" dirty="0" smtClean="0"/>
                <a:t>		MT</a:t>
              </a:r>
              <a:r>
                <a:rPr lang="en-US" sz="2400" dirty="0" smtClean="0"/>
                <a:t> </a:t>
              </a:r>
              <a:r>
                <a:rPr lang="en-US" sz="2400" dirty="0"/>
                <a:t>= measured </a:t>
              </a:r>
              <a:r>
                <a:rPr lang="en-US" sz="2400" dirty="0" smtClean="0"/>
                <a:t>thickness</a:t>
              </a:r>
            </a:p>
            <a:p>
              <a:r>
                <a:rPr lang="en-US" sz="2400" i="1" dirty="0"/>
                <a:t> </a:t>
              </a:r>
              <a:r>
                <a:rPr lang="en-US" sz="2400" i="1" dirty="0" smtClean="0"/>
                <a:t>            </a:t>
              </a:r>
              <a:r>
                <a:rPr lang="en-US" sz="2400" i="1" dirty="0" smtClean="0">
                  <a:latin typeface="Symbol" pitchFamily="18" charset="2"/>
                </a:rPr>
                <a:t>f</a:t>
              </a:r>
              <a:r>
                <a:rPr lang="en-US" sz="2400" dirty="0" smtClean="0"/>
                <a:t> </a:t>
              </a:r>
              <a:r>
                <a:rPr lang="en-US" sz="2400" dirty="0"/>
                <a:t>= </a:t>
              </a:r>
              <a:r>
                <a:rPr lang="en-US" sz="2400" dirty="0" smtClean="0"/>
                <a:t>dip</a:t>
              </a:r>
            </a:p>
            <a:p>
              <a:r>
                <a:rPr lang="en-US" sz="2400" i="1" dirty="0"/>
                <a:t> </a:t>
              </a:r>
              <a:r>
                <a:rPr lang="en-US" sz="2400" i="1" dirty="0" smtClean="0"/>
                <a:t>            </a:t>
              </a:r>
              <a:r>
                <a:rPr lang="en-US" sz="2400" i="1" dirty="0" smtClean="0">
                  <a:latin typeface="Symbol" pitchFamily="18" charset="2"/>
                </a:rPr>
                <a:t>q</a:t>
              </a:r>
              <a:r>
                <a:rPr lang="en-US" sz="2400" i="1" baseline="-25000" dirty="0" smtClean="0"/>
                <a:t>d</a:t>
              </a:r>
              <a:r>
                <a:rPr lang="en-US" sz="2400" dirty="0" smtClean="0"/>
                <a:t> </a:t>
              </a:r>
              <a:r>
                <a:rPr lang="en-US" sz="2400" dirty="0"/>
                <a:t>= the dip </a:t>
              </a:r>
              <a:r>
                <a:rPr lang="en-US" sz="2400" dirty="0" smtClean="0"/>
                <a:t>azimuth</a:t>
              </a:r>
            </a:p>
            <a:p>
              <a:r>
                <a:rPr lang="en-US" sz="2400" i="1" dirty="0"/>
                <a:t> </a:t>
              </a:r>
              <a:r>
                <a:rPr lang="en-US" sz="2400" i="1" dirty="0" smtClean="0"/>
                <a:t>            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  <a:r>
                <a:rPr lang="en-US" sz="2400" dirty="0" smtClean="0"/>
                <a:t> </a:t>
              </a:r>
              <a:r>
                <a:rPr lang="en-US" sz="2400" dirty="0"/>
                <a:t>= borehole </a:t>
              </a:r>
              <a:r>
                <a:rPr lang="en-US" sz="2400" dirty="0" smtClean="0"/>
                <a:t>inclination</a:t>
              </a:r>
            </a:p>
            <a:p>
              <a:r>
                <a:rPr lang="en-US" sz="2400" i="1" dirty="0"/>
                <a:t> </a:t>
              </a:r>
              <a:r>
                <a:rPr lang="en-US" sz="2400" i="1" dirty="0" smtClean="0"/>
                <a:t>            </a:t>
              </a:r>
              <a:r>
                <a:rPr lang="en-US" sz="2400" i="1" dirty="0" smtClean="0">
                  <a:latin typeface="Symbol" pitchFamily="18" charset="2"/>
                </a:rPr>
                <a:t>q</a:t>
              </a:r>
              <a:r>
                <a:rPr lang="en-US" sz="2400" i="1" baseline="-25000" dirty="0" smtClean="0"/>
                <a:t>b</a:t>
              </a:r>
              <a:r>
                <a:rPr lang="en-US" sz="2400" dirty="0" smtClean="0"/>
                <a:t> </a:t>
              </a:r>
              <a:r>
                <a:rPr lang="en-US" sz="2400" dirty="0"/>
                <a:t>= borehole </a:t>
              </a:r>
              <a:r>
                <a:rPr lang="en-US" sz="2400" dirty="0" smtClean="0"/>
                <a:t>azimuth</a:t>
              </a:r>
            </a:p>
            <a:p>
              <a:pPr lvl="2"/>
              <a:r>
                <a:rPr lang="en-US" sz="2400" dirty="0" smtClean="0"/>
                <a:t>    = lower-hemisphere </a:t>
              </a:r>
              <a:r>
                <a:rPr lang="en-US" sz="2400" dirty="0"/>
                <a:t>dip-pole direction </a:t>
              </a:r>
            </a:p>
            <a:p>
              <a:r>
                <a:rPr lang="en-US" sz="2400" dirty="0" smtClean="0"/>
                <a:t>		    = borehole direction</a:t>
              </a:r>
            </a:p>
          </p:txBody>
        </p:sp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46006643"/>
                </p:ext>
              </p:extLst>
            </p:nvPr>
          </p:nvGraphicFramePr>
          <p:xfrm>
            <a:off x="1925303" y="1521821"/>
            <a:ext cx="6985290" cy="5765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08" name="Equation" r:id="rId5" imgW="2997200" imgH="254000" progId="Equation.DSMT4">
                    <p:embed/>
                  </p:oleObj>
                </mc:Choice>
                <mc:Fallback>
                  <p:oleObj name="Equation" r:id="rId5" imgW="2997200" imgH="254000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5303" y="1521821"/>
                          <a:ext cx="6985290" cy="57656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TextBox 7"/>
            <p:cNvSpPr txBox="1"/>
            <p:nvPr/>
          </p:nvSpPr>
          <p:spPr>
            <a:xfrm>
              <a:off x="4652682" y="2137968"/>
              <a:ext cx="41797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Modified from Tearpock and Bischke, 1991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46736" y="1060156"/>
              <a:ext cx="25728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The standard form: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46736" y="2457993"/>
              <a:ext cx="24742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The vectoral form:</a:t>
              </a:r>
            </a:p>
          </p:txBody>
        </p:sp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24262996"/>
                </p:ext>
              </p:extLst>
            </p:nvPr>
          </p:nvGraphicFramePr>
          <p:xfrm>
            <a:off x="1854668" y="2919658"/>
            <a:ext cx="2618720" cy="4710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09" name="Equation" r:id="rId7" imgW="1104421" imgH="215806" progId="Equation.DSMT4">
                    <p:embed/>
                  </p:oleObj>
                </mc:Choice>
                <mc:Fallback>
                  <p:oleObj name="Equation" r:id="rId7" imgW="1104421" imgH="215806" progId="Equation.DSMT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4668" y="2919658"/>
                          <a:ext cx="2618720" cy="4710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96772147"/>
                </p:ext>
              </p:extLst>
            </p:nvPr>
          </p:nvGraphicFramePr>
          <p:xfrm>
            <a:off x="1775058" y="5976325"/>
            <a:ext cx="348045" cy="3935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10" name="Equation" r:id="rId9" imgW="164880" imgH="203040" progId="Equation.DSMT4">
                    <p:embed/>
                  </p:oleObj>
                </mc:Choice>
                <mc:Fallback>
                  <p:oleObj name="Equation" r:id="rId9" imgW="16488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5058" y="5976325"/>
                          <a:ext cx="348045" cy="3935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51558496"/>
                </p:ext>
              </p:extLst>
            </p:nvPr>
          </p:nvGraphicFramePr>
          <p:xfrm>
            <a:off x="1784259" y="6341389"/>
            <a:ext cx="352731" cy="3999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11" name="Equation" r:id="rId11" imgW="164880" imgH="203040" progId="Equation.DSMT4">
                    <p:embed/>
                  </p:oleObj>
                </mc:Choice>
                <mc:Fallback>
                  <p:oleObj name="Equation" r:id="rId11" imgW="164880" imgH="20304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4259" y="6341389"/>
                          <a:ext cx="352731" cy="3999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66370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128" y="191221"/>
            <a:ext cx="8333947" cy="953925"/>
          </a:xfrm>
        </p:spPr>
        <p:txBody>
          <a:bodyPr>
            <a:normAutofit/>
          </a:bodyPr>
          <a:lstStyle/>
          <a:p>
            <a:r>
              <a:rPr lang="en-US" b="1" dirty="0" smtClean="0"/>
              <a:t>2D TST Configuration Up Section</a:t>
            </a:r>
            <a:endParaRPr lang="en-US" dirty="0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198302" y="1145146"/>
            <a:ext cx="78919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TST </a:t>
            </a:r>
            <a:r>
              <a:rPr lang="en-US" sz="2400" dirty="0"/>
              <a:t>v</a:t>
            </a:r>
            <a:r>
              <a:rPr lang="en-US" sz="2400" dirty="0" smtClean="0"/>
              <a:t>ector points same direction as borehole.  The calculated </a:t>
            </a:r>
          </a:p>
          <a:p>
            <a:r>
              <a:rPr lang="en-US" sz="2400" dirty="0" smtClean="0"/>
              <a:t>TST</a:t>
            </a:r>
            <a:r>
              <a:rPr lang="en-US" sz="2400" dirty="0"/>
              <a:t> </a:t>
            </a:r>
            <a:r>
              <a:rPr lang="en-US" sz="2400" dirty="0" smtClean="0"/>
              <a:t>will have a negative sign, and the borehole will traverse</a:t>
            </a:r>
          </a:p>
          <a:p>
            <a:r>
              <a:rPr lang="en-US" sz="2400" dirty="0" smtClean="0"/>
              <a:t>from the base to the top of the unit.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1090305" y="2254798"/>
            <a:ext cx="7387061" cy="3888308"/>
            <a:chOff x="1464210" y="1141910"/>
            <a:chExt cx="7387061" cy="3888308"/>
          </a:xfrm>
        </p:grpSpPr>
        <p:cxnSp>
          <p:nvCxnSpPr>
            <p:cNvPr id="21" name="Straight Connector 20"/>
            <p:cNvCxnSpPr/>
            <p:nvPr/>
          </p:nvCxnSpPr>
          <p:spPr>
            <a:xfrm flipH="1" flipV="1">
              <a:off x="2135984" y="1301862"/>
              <a:ext cx="5612241" cy="16764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 flipV="1">
              <a:off x="1599372" y="3016362"/>
              <a:ext cx="5612241" cy="16764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1464210" y="1530462"/>
              <a:ext cx="6195252" cy="2971800"/>
            </a:xfrm>
            <a:prstGeom prst="line">
              <a:avLst/>
            </a:prstGeom>
            <a:ln w="38100">
              <a:solidFill>
                <a:schemeClr val="tx1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 rot="960000" flipH="1">
              <a:off x="7670820" y="2949864"/>
              <a:ext cx="1180451" cy="369332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Top of Bed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 rot="960000" flipH="1">
              <a:off x="7110088" y="4660886"/>
              <a:ext cx="1285929" cy="369332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Base of Bed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 rot="20220000" flipH="1">
              <a:off x="7562986" y="1141910"/>
              <a:ext cx="1036053" cy="369332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Borehole</a:t>
              </a: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H="1">
              <a:off x="5314222" y="2413648"/>
              <a:ext cx="500300" cy="1707292"/>
            </a:xfrm>
            <a:prstGeom prst="straightConnector1">
              <a:avLst/>
            </a:prstGeom>
            <a:ln w="31750">
              <a:solidFill>
                <a:schemeClr val="tx1"/>
              </a:solidFill>
              <a:headEnd type="triangle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 rot="960000" flipH="1">
              <a:off x="5308310" y="3081988"/>
              <a:ext cx="512128" cy="369332"/>
            </a:xfrm>
            <a:prstGeom prst="rect">
              <a:avLst/>
            </a:prstGeom>
            <a:solidFill>
              <a:schemeClr val="bg1"/>
            </a:solidFill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TST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 flipH="1">
              <a:off x="3337311" y="2197383"/>
              <a:ext cx="2367656" cy="1170117"/>
            </a:xfrm>
            <a:prstGeom prst="straightConnector1">
              <a:avLst/>
            </a:prstGeom>
            <a:ln>
              <a:solidFill>
                <a:schemeClr val="tx1"/>
              </a:solidFill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 rot="20220000" flipH="1">
              <a:off x="4269423" y="2593096"/>
              <a:ext cx="494046" cy="369332"/>
            </a:xfrm>
            <a:prstGeom prst="rect">
              <a:avLst/>
            </a:prstGeom>
            <a:solidFill>
              <a:schemeClr val="bg1"/>
            </a:solidFill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MT</a:t>
              </a:r>
            </a:p>
          </p:txBody>
        </p:sp>
        <p:cxnSp>
          <p:nvCxnSpPr>
            <p:cNvPr id="31" name="Straight Connector 30"/>
            <p:cNvCxnSpPr/>
            <p:nvPr/>
          </p:nvCxnSpPr>
          <p:spPr>
            <a:xfrm flipH="1" flipV="1">
              <a:off x="5623573" y="2053450"/>
              <a:ext cx="162789" cy="28786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 flipV="1">
              <a:off x="3246416" y="3215014"/>
              <a:ext cx="162789" cy="287867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5548313" y="2413650"/>
              <a:ext cx="247198" cy="131906"/>
            </a:xfrm>
            <a:prstGeom prst="line">
              <a:avLst/>
            </a:prstGeom>
            <a:ln w="38100">
              <a:solidFill>
                <a:schemeClr val="tx1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7799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1492" y="109881"/>
            <a:ext cx="7126387" cy="1151888"/>
          </a:xfrm>
        </p:spPr>
        <p:txBody>
          <a:bodyPr>
            <a:noAutofit/>
          </a:bodyPr>
          <a:lstStyle/>
          <a:p>
            <a:r>
              <a:rPr lang="en-US" b="1" dirty="0" smtClean="0"/>
              <a:t>Modeling by Stretching the Template Log</a:t>
            </a:r>
            <a:endParaRPr lang="en-US" dirty="0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10472" y="1261769"/>
            <a:ext cx="73684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 template log (or pilot) needs to be stretched in order </a:t>
            </a:r>
          </a:p>
          <a:p>
            <a:r>
              <a:rPr lang="en-US" sz="2400" dirty="0" smtClean="0"/>
              <a:t>to account for the added thickness.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28" y="1677268"/>
            <a:ext cx="7805117" cy="5180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786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9001" y="-176932"/>
            <a:ext cx="8333947" cy="1151888"/>
          </a:xfrm>
        </p:spPr>
        <p:txBody>
          <a:bodyPr>
            <a:normAutofit/>
          </a:bodyPr>
          <a:lstStyle/>
          <a:p>
            <a:r>
              <a:rPr lang="en-US" b="1" dirty="0" smtClean="0"/>
              <a:t>Vertical Wells as Templates</a:t>
            </a:r>
            <a:endParaRPr lang="en-US" dirty="0"/>
          </a:p>
        </p:txBody>
      </p:sp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62281" y="754206"/>
            <a:ext cx="76483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If there is significant dip, a vertical well (or pilot) needs to be</a:t>
            </a:r>
          </a:p>
          <a:p>
            <a:r>
              <a:rPr lang="en-US" sz="2400" dirty="0" smtClean="0"/>
              <a:t>converted to TST to be a proper template.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462" y="1517024"/>
            <a:ext cx="4506617" cy="5340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141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002" y="933449"/>
            <a:ext cx="5184365" cy="3039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URTEC-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33" y="6278686"/>
            <a:ext cx="1781660" cy="3875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-1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34" name="Picture 18" descr="E:\My Documents\RDA\geosteering\Geosteering Paper\Bakken\sample rate pictures\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002" y="3830795"/>
            <a:ext cx="5184365" cy="303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0" y="0"/>
            <a:ext cx="810053" cy="6858001"/>
          </a:xfrm>
          <a:prstGeom prst="rect">
            <a:avLst/>
          </a:prstGeom>
          <a:gradFill>
            <a:gsLst>
              <a:gs pos="0">
                <a:srgbClr val="0083BB"/>
              </a:gs>
              <a:gs pos="100000">
                <a:schemeClr val="tx2">
                  <a:lumMod val="75000"/>
                </a:schemeClr>
              </a:gs>
            </a:gsLst>
            <a:lin ang="105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53" y="-2"/>
            <a:ext cx="8333947" cy="974957"/>
          </a:xfrm>
        </p:spPr>
        <p:txBody>
          <a:bodyPr>
            <a:normAutofit/>
          </a:bodyPr>
          <a:lstStyle/>
          <a:p>
            <a:r>
              <a:rPr lang="en-US" b="1" dirty="0" smtClean="0"/>
              <a:t>Making the Template Fit the Log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733772" y="1064510"/>
            <a:ext cx="18854" cy="57934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10054" y="3675931"/>
            <a:ext cx="13244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Common</a:t>
            </a:r>
          </a:p>
          <a:p>
            <a:r>
              <a:rPr lang="en-US" sz="2400" dirty="0" smtClean="0"/>
              <a:t>     Top</a:t>
            </a:r>
            <a:endParaRPr lang="en-US" sz="2400" dirty="0"/>
          </a:p>
        </p:txBody>
      </p:sp>
      <p:cxnSp>
        <p:nvCxnSpPr>
          <p:cNvPr id="9" name="Curved Connector 8"/>
          <p:cNvCxnSpPr/>
          <p:nvPr/>
        </p:nvCxnSpPr>
        <p:spPr>
          <a:xfrm>
            <a:off x="2083324" y="3961255"/>
            <a:ext cx="584461" cy="301462"/>
          </a:xfrm>
          <a:prstGeom prst="curvedConnector3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66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3336</TotalTime>
  <Words>855</Words>
  <Application>Microsoft Office PowerPoint</Application>
  <PresentationFormat>On-screen Show (4:3)</PresentationFormat>
  <Paragraphs>173</Paragraphs>
  <Slides>25</Slides>
  <Notes>23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Equation</vt:lpstr>
      <vt:lpstr>Geosteering Using True Stratigraphic Thickness</vt:lpstr>
      <vt:lpstr>Topics Covered</vt:lpstr>
      <vt:lpstr>3D TST Configuration</vt:lpstr>
      <vt:lpstr>2D TST Configuration</vt:lpstr>
      <vt:lpstr>TST Equation</vt:lpstr>
      <vt:lpstr>2D TST Configuration Up Section</vt:lpstr>
      <vt:lpstr>Modeling by Stretching the Template Log</vt:lpstr>
      <vt:lpstr>Vertical Wells as Templates</vt:lpstr>
      <vt:lpstr>Making the Template Fit the Log</vt:lpstr>
      <vt:lpstr>Relative Sample Rate</vt:lpstr>
      <vt:lpstr>Anticline Forward Model</vt:lpstr>
      <vt:lpstr>Faulted Model</vt:lpstr>
      <vt:lpstr>Faulted Model with all Horizons</vt:lpstr>
      <vt:lpstr>Map for Standard Section Types</vt:lpstr>
      <vt:lpstr>Horizon Placement</vt:lpstr>
      <vt:lpstr>Curtain Section</vt:lpstr>
      <vt:lpstr>Vector Section</vt:lpstr>
      <vt:lpstr>Sample Rates Affect Interpretation</vt:lpstr>
      <vt:lpstr>Single Dip on a Curtain Section</vt:lpstr>
      <vt:lpstr>TST Predicts Change in Apparent Dip</vt:lpstr>
      <vt:lpstr>Vertical Section with Gridded Data</vt:lpstr>
      <vt:lpstr>Fault Modeling in a Horizontal Well</vt:lpstr>
      <vt:lpstr>Dip Modeling in a Vertical Well</vt:lpstr>
      <vt:lpstr>Fault Modeling in a Vertical Well</vt:lpstr>
      <vt:lpstr>Summary</vt:lpstr>
    </vt:vector>
  </TitlesOfParts>
  <Company>AAPG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R. Berg</dc:creator>
  <cp:lastModifiedBy>CRB</cp:lastModifiedBy>
  <cp:revision>169</cp:revision>
  <dcterms:created xsi:type="dcterms:W3CDTF">2013-06-25T17:59:29Z</dcterms:created>
  <dcterms:modified xsi:type="dcterms:W3CDTF">2013-07-30T16:30:16Z</dcterms:modified>
</cp:coreProperties>
</file>